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13004800" cy="7302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1" name="Shape 37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3" name="Shape 6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Solutions:</a:t>
            </a:r>
          </a:p>
          <a:p>
            <a:pPr/>
            <a:r>
              <a:t>Dataset A – if Y &lt; 0 &amp; X &gt; 0 then RED, else BLUE</a:t>
            </a:r>
          </a:p>
          <a:p>
            <a:pPr/>
            <a:r>
              <a:t>Dataset B – if Y &gt; 2  &amp; X &gt; -2 then BLUE, else RED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5.jpeg"/><Relationship Id="rId4" Type="http://schemas.openxmlformats.org/officeDocument/2006/relationships/image" Target="../media/image6.jpeg"/></Relationships>
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3" descr="Shap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4998" y="762000"/>
            <a:ext cx="2832102" cy="30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: Smart Phon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6"/>
          <p:cNvSpPr/>
          <p:nvPr/>
        </p:nvSpPr>
        <p:spPr>
          <a:xfrm>
            <a:off x="635000" y="6349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0" name="Shape 7"/>
          <p:cNvSpPr/>
          <p:nvPr/>
        </p:nvSpPr>
        <p:spPr>
          <a:xfrm>
            <a:off x="635000" y="12191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11" name="Shape 57" descr="Shape 5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1313654"/>
            <a:ext cx="4043866" cy="605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Shape 58" descr="Shape 5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3600" y="1371600"/>
            <a:ext cx="3695699" cy="5514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Shape 59" descr="Shape 5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09000" y="1358900"/>
            <a:ext cx="2984500" cy="5459451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62"/>
          <p:cNvSpPr txBox="1"/>
          <p:nvPr/>
        </p:nvSpPr>
        <p:spPr>
          <a:xfrm>
            <a:off x="5651500" y="3835400"/>
            <a:ext cx="1707946" cy="273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/>
            <a:r>
              <a:t>Drag an object here</a:t>
            </a:r>
          </a:p>
        </p:txBody>
      </p:sp>
      <p:sp>
        <p:nvSpPr>
          <p:cNvPr id="115" name="Shape 63"/>
          <p:cNvSpPr txBox="1"/>
          <p:nvPr/>
        </p:nvSpPr>
        <p:spPr>
          <a:xfrm>
            <a:off x="9182100" y="3835400"/>
            <a:ext cx="1707946" cy="273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/>
            <a:r>
              <a:t>Drag an object here</a:t>
            </a:r>
          </a:p>
        </p:txBody>
      </p:sp>
      <p:sp>
        <p:nvSpPr>
          <p:cNvPr id="116" name="Body Level One…"/>
          <p:cNvSpPr txBox="1"/>
          <p:nvPr>
            <p:ph type="body" sz="quarter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spcBef>
                <a:spcPts val="0"/>
              </a:spcBef>
            </a:lvl1pPr>
            <a:lvl2pPr marL="889000" indent="-228600">
              <a:spcBef>
                <a:spcPts val="0"/>
              </a:spcBef>
            </a:lvl2pPr>
            <a:lvl3pPr marL="1574800" indent="-457200">
              <a:spcBef>
                <a:spcPts val="0"/>
              </a:spcBef>
            </a:lvl3pPr>
            <a:lvl4pPr marL="2260600" indent="-685800">
              <a:spcBef>
                <a:spcPts val="0"/>
              </a:spcBef>
            </a:lvl4pPr>
            <a:lvl5pPr marL="2946400" indent="-914400"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har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6"/>
          <p:cNvSpPr/>
          <p:nvPr/>
        </p:nvSpPr>
        <p:spPr>
          <a:xfrm>
            <a:off x="635000" y="6349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5" name="Shape 7"/>
          <p:cNvSpPr/>
          <p:nvPr/>
        </p:nvSpPr>
        <p:spPr>
          <a:xfrm>
            <a:off x="635000" y="12191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6" name="Shape 68"/>
          <p:cNvSpPr/>
          <p:nvPr/>
        </p:nvSpPr>
        <p:spPr>
          <a:xfrm>
            <a:off x="655827" y="2307725"/>
            <a:ext cx="3000001" cy="30000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7" name="Shape 69"/>
          <p:cNvSpPr/>
          <p:nvPr/>
        </p:nvSpPr>
        <p:spPr>
          <a:xfrm>
            <a:off x="4386427" y="2303346"/>
            <a:ext cx="3000002" cy="300000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8" name="Shape 70"/>
          <p:cNvSpPr/>
          <p:nvPr/>
        </p:nvSpPr>
        <p:spPr>
          <a:xfrm>
            <a:off x="7409002" y="2423730"/>
            <a:ext cx="3000001" cy="3000001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llou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6"/>
          <p:cNvSpPr/>
          <p:nvPr/>
        </p:nvSpPr>
        <p:spPr>
          <a:xfrm>
            <a:off x="635000" y="6349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37" name="Shape 7"/>
          <p:cNvSpPr/>
          <p:nvPr/>
        </p:nvSpPr>
        <p:spPr>
          <a:xfrm>
            <a:off x="635000" y="12191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40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138" name="Shape 75" descr="Shape 75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9" name="Shape 76"/>
            <p:cNvSpPr txBox="1"/>
            <p:nvPr/>
          </p:nvSpPr>
          <p:spPr>
            <a:xfrm>
              <a:off x="88900" y="341594"/>
              <a:ext cx="1079500" cy="663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75000"/>
                </a:lnSpc>
                <a:defRPr b="1" sz="1800"/>
              </a:pPr>
              <a:r>
                <a:t>INSERT STICKER</a:t>
              </a:r>
              <a:br/>
              <a:r>
                <a:t>TEXT</a:t>
              </a:r>
            </a:p>
          </p:txBody>
        </p:sp>
      </p:grpSp>
      <p:grpSp>
        <p:nvGrpSpPr>
          <p:cNvPr id="143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141" name="Shape 78" descr="Shape 78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2" name="Shape 79"/>
            <p:cNvSpPr txBox="1"/>
            <p:nvPr/>
          </p:nvSpPr>
          <p:spPr>
            <a:xfrm>
              <a:off x="101600" y="354294"/>
              <a:ext cx="1079500" cy="663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75000"/>
                </a:lnSpc>
                <a:defRPr b="1" sz="1800">
                  <a:solidFill>
                    <a:srgbClr val="FFFFFF"/>
                  </a:solidFill>
                </a:defRPr>
              </a:pPr>
              <a:r>
                <a:t>INSERT STICKER</a:t>
              </a:r>
              <a:br/>
              <a:r>
                <a:t>TEXT</a:t>
              </a:r>
            </a:p>
          </p:txBody>
        </p:sp>
      </p:grpSp>
      <p:grpSp>
        <p:nvGrpSpPr>
          <p:cNvPr id="146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144" name="Shape 81" descr="Shape 8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5" name="Shape 82"/>
            <p:cNvSpPr txBox="1"/>
            <p:nvPr/>
          </p:nvSpPr>
          <p:spPr>
            <a:xfrm>
              <a:off x="88900" y="328894"/>
              <a:ext cx="1079500" cy="663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75000"/>
                </a:lnSpc>
                <a:defRPr b="1" sz="1800">
                  <a:solidFill>
                    <a:srgbClr val="FFFFFF"/>
                  </a:solidFill>
                </a:defRPr>
              </a:pPr>
              <a:r>
                <a:t>INSERT STICKER</a:t>
              </a:r>
              <a:br/>
              <a:r>
                <a:t>TEXT</a:t>
              </a:r>
            </a:p>
          </p:txBody>
        </p:sp>
      </p:grpSp>
      <p:grpSp>
        <p:nvGrpSpPr>
          <p:cNvPr id="149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147" name="Shape 84" descr="Shape 8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8" name="Shape 85"/>
            <p:cNvSpPr txBox="1"/>
            <p:nvPr/>
          </p:nvSpPr>
          <p:spPr>
            <a:xfrm>
              <a:off x="101600" y="341594"/>
              <a:ext cx="1079500" cy="663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75000"/>
                </a:lnSpc>
                <a:defRPr b="1" sz="1800">
                  <a:solidFill>
                    <a:srgbClr val="FFFFFF"/>
                  </a:solidFill>
                </a:defRPr>
              </a:pPr>
              <a:r>
                <a:t>INSERT STICKER</a:t>
              </a:r>
              <a:br/>
              <a:r>
                <a:t>TEXT</a:t>
              </a:r>
            </a:p>
          </p:txBody>
        </p:sp>
      </p:grpSp>
      <p:grpSp>
        <p:nvGrpSpPr>
          <p:cNvPr id="152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150" name="Shape 87" descr="Shape 87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1" name="Shape 88"/>
            <p:cNvSpPr txBox="1"/>
            <p:nvPr/>
          </p:nvSpPr>
          <p:spPr>
            <a:xfrm>
              <a:off x="88900" y="328894"/>
              <a:ext cx="1079500" cy="663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75000"/>
                </a:lnSpc>
                <a:defRPr b="1" sz="1800">
                  <a:solidFill>
                    <a:srgbClr val="FFFFFF"/>
                  </a:solidFill>
                </a:defRPr>
              </a:pPr>
              <a:r>
                <a:t>INSERT STICKER</a:t>
              </a:r>
              <a:br/>
              <a:r>
                <a:t>TEXT</a:t>
              </a:r>
            </a:p>
          </p:txBody>
        </p:sp>
      </p:grpSp>
      <p:grpSp>
        <p:nvGrpSpPr>
          <p:cNvPr id="155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153" name="Shape 90" descr="Shape 90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4" name="Shape 91"/>
            <p:cNvSpPr txBox="1"/>
            <p:nvPr/>
          </p:nvSpPr>
          <p:spPr>
            <a:xfrm>
              <a:off x="101600" y="341594"/>
              <a:ext cx="1079500" cy="66301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algn="ctr">
                <a:lnSpc>
                  <a:spcPct val="75000"/>
                </a:lnSpc>
                <a:defRPr b="1" sz="1800">
                  <a:solidFill>
                    <a:srgbClr val="FFFFFF"/>
                  </a:solidFill>
                </a:defRPr>
              </a:pPr>
              <a:r>
                <a:t>INSERT STICKER</a:t>
              </a:r>
              <a:br/>
              <a:r>
                <a:t>TEXT</a:t>
              </a:r>
            </a:p>
          </p:txBody>
        </p:sp>
      </p:grpSp>
      <p:sp>
        <p:nvSpPr>
          <p:cNvPr id="156" name="Shape 92"/>
          <p:cNvSpPr txBox="1"/>
          <p:nvPr/>
        </p:nvSpPr>
        <p:spPr>
          <a:xfrm>
            <a:off x="8790781" y="1828799"/>
            <a:ext cx="12701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79400" tIns="279400" rIns="279400" bIns="279400">
            <a:spAutoFit/>
          </a:bodyPr>
          <a:lstStyle>
            <a:lvl1pPr>
              <a:lnSpc>
                <a:spcPct val="133333"/>
              </a:lnSpc>
              <a:defRPr sz="1200">
                <a:solidFill>
                  <a:srgbClr val="FFFFFF"/>
                </a:solidFill>
              </a:defRPr>
            </a:lvl1pPr>
          </a:lstStyle>
          <a:p>
            <a:pPr/>
            <a: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160" name="Shape 93"/>
          <p:cNvGrpSpPr/>
          <p:nvPr/>
        </p:nvGrpSpPr>
        <p:grpSpPr>
          <a:xfrm>
            <a:off x="4051298" y="1828799"/>
            <a:ext cx="2032002" cy="2032001"/>
            <a:chOff x="0" y="0"/>
            <a:chExt cx="2032000" cy="2032000"/>
          </a:xfrm>
        </p:grpSpPr>
        <p:pic>
          <p:nvPicPr>
            <p:cNvPr id="157" name="Shape 94" descr="Shape 94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2032001" cy="2032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Shape 95"/>
            <p:cNvSpPr txBox="1"/>
            <p:nvPr/>
          </p:nvSpPr>
          <p:spPr>
            <a:xfrm>
              <a:off x="165100" y="152400"/>
              <a:ext cx="1676400" cy="25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defRPr b="1" sz="1800"/>
              </a:lvl1pPr>
            </a:lstStyle>
            <a:p>
              <a:pPr/>
              <a:r>
                <a:t>INSERT TERM</a:t>
              </a:r>
            </a:p>
          </p:txBody>
        </p:sp>
        <p:sp>
          <p:nvSpPr>
            <p:cNvPr id="159" name="Shape 96"/>
            <p:cNvSpPr txBox="1"/>
            <p:nvPr/>
          </p:nvSpPr>
          <p:spPr>
            <a:xfrm>
              <a:off x="165100" y="419100"/>
              <a:ext cx="1676400" cy="1585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33333"/>
                </a:lnSpc>
                <a:defRPr sz="1200"/>
              </a:lvl1pPr>
            </a:lstStyle>
            <a:p>
              <a:pPr/>
              <a: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64" name="Shape 97"/>
          <p:cNvGrpSpPr/>
          <p:nvPr/>
        </p:nvGrpSpPr>
        <p:grpSpPr>
          <a:xfrm>
            <a:off x="6362698" y="1828799"/>
            <a:ext cx="2032002" cy="2032001"/>
            <a:chOff x="0" y="0"/>
            <a:chExt cx="2032000" cy="2032000"/>
          </a:xfrm>
        </p:grpSpPr>
        <p:pic>
          <p:nvPicPr>
            <p:cNvPr id="161" name="Shape 98" descr="Shape 98"/>
            <p:cNvPicPr>
              <a:picLocks noChangeAspect="1"/>
            </p:cNvPicPr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0" y="0"/>
              <a:ext cx="2032001" cy="2032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2" name="Shape 99"/>
            <p:cNvSpPr txBox="1"/>
            <p:nvPr/>
          </p:nvSpPr>
          <p:spPr>
            <a:xfrm>
              <a:off x="177800" y="152400"/>
              <a:ext cx="1676400" cy="25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defRPr b="1" sz="1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INSERT TERM</a:t>
              </a:r>
            </a:p>
          </p:txBody>
        </p:sp>
        <p:sp>
          <p:nvSpPr>
            <p:cNvPr id="163" name="Shape 100"/>
            <p:cNvSpPr txBox="1"/>
            <p:nvPr/>
          </p:nvSpPr>
          <p:spPr>
            <a:xfrm>
              <a:off x="177800" y="419100"/>
              <a:ext cx="1676400" cy="1585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33333"/>
                </a:lnSpc>
                <a:defRPr sz="1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68" name="Shape 101"/>
          <p:cNvGrpSpPr/>
          <p:nvPr/>
        </p:nvGrpSpPr>
        <p:grpSpPr>
          <a:xfrm>
            <a:off x="4051298" y="4114798"/>
            <a:ext cx="2032002" cy="2032002"/>
            <a:chOff x="0" y="0"/>
            <a:chExt cx="2032000" cy="2032000"/>
          </a:xfrm>
        </p:grpSpPr>
        <p:pic>
          <p:nvPicPr>
            <p:cNvPr id="165" name="Shape 102" descr="Shape 102"/>
            <p:cNvPicPr>
              <a:picLocks noChangeAspect="1"/>
            </p:cNvPicPr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2032001" cy="2032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6" name="Shape 103"/>
            <p:cNvSpPr txBox="1"/>
            <p:nvPr/>
          </p:nvSpPr>
          <p:spPr>
            <a:xfrm>
              <a:off x="165100" y="177800"/>
              <a:ext cx="1676400" cy="25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defRPr b="1" sz="1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INSERT TERM</a:t>
              </a:r>
            </a:p>
          </p:txBody>
        </p:sp>
        <p:sp>
          <p:nvSpPr>
            <p:cNvPr id="167" name="Shape 104"/>
            <p:cNvSpPr txBox="1"/>
            <p:nvPr/>
          </p:nvSpPr>
          <p:spPr>
            <a:xfrm>
              <a:off x="165100" y="444500"/>
              <a:ext cx="1676400" cy="1585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33333"/>
                </a:lnSpc>
                <a:defRPr sz="1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72" name="Shape 105"/>
          <p:cNvGrpSpPr/>
          <p:nvPr/>
        </p:nvGrpSpPr>
        <p:grpSpPr>
          <a:xfrm>
            <a:off x="6362698" y="4114798"/>
            <a:ext cx="2032002" cy="2032002"/>
            <a:chOff x="0" y="0"/>
            <a:chExt cx="2032000" cy="2032000"/>
          </a:xfrm>
        </p:grpSpPr>
        <p:pic>
          <p:nvPicPr>
            <p:cNvPr id="169" name="Shape 106" descr="Shape 106"/>
            <p:cNvPicPr>
              <a:picLocks noChangeAspect="1"/>
            </p:cNvPicPr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0"/>
              <a:ext cx="2032001" cy="2032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Shape 107"/>
            <p:cNvSpPr txBox="1"/>
            <p:nvPr/>
          </p:nvSpPr>
          <p:spPr>
            <a:xfrm>
              <a:off x="177800" y="177800"/>
              <a:ext cx="1676400" cy="2592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75000"/>
                </a:lnSpc>
                <a:defRPr b="1" sz="1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INSERT TERM</a:t>
              </a:r>
            </a:p>
          </p:txBody>
        </p:sp>
        <p:sp>
          <p:nvSpPr>
            <p:cNvPr id="171" name="Shape 108"/>
            <p:cNvSpPr txBox="1"/>
            <p:nvPr/>
          </p:nvSpPr>
          <p:spPr>
            <a:xfrm>
              <a:off x="177800" y="444500"/>
              <a:ext cx="1676400" cy="1585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33333"/>
                </a:lnSpc>
                <a:defRPr sz="1200">
                  <a:solidFill>
                    <a:srgbClr val="FFFFFF"/>
                  </a:solidFill>
                </a:defRPr>
              </a:lvl1pPr>
            </a:lstStyle>
            <a:p>
              <a:pPr/>
              <a: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75" name="Shape 109"/>
          <p:cNvGrpSpPr/>
          <p:nvPr/>
        </p:nvGrpSpPr>
        <p:grpSpPr>
          <a:xfrm>
            <a:off x="8790781" y="4114799"/>
            <a:ext cx="3236120" cy="2032001"/>
            <a:chOff x="0" y="0"/>
            <a:chExt cx="3236119" cy="2032000"/>
          </a:xfrm>
        </p:grpSpPr>
        <p:sp>
          <p:nvSpPr>
            <p:cNvPr id="173" name="Shape"/>
            <p:cNvSpPr/>
            <p:nvPr/>
          </p:nvSpPr>
          <p:spPr>
            <a:xfrm>
              <a:off x="-1" y="-1"/>
              <a:ext cx="3236121" cy="20320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714" y="0"/>
                  </a:moveTo>
                  <a:cubicBezTo>
                    <a:pt x="2778" y="0"/>
                    <a:pt x="2019" y="1209"/>
                    <a:pt x="2019" y="2700"/>
                  </a:cubicBezTo>
                  <a:lnTo>
                    <a:pt x="2019" y="5214"/>
                  </a:lnTo>
                  <a:lnTo>
                    <a:pt x="0" y="6763"/>
                  </a:lnTo>
                  <a:lnTo>
                    <a:pt x="2019" y="8311"/>
                  </a:lnTo>
                  <a:lnTo>
                    <a:pt x="2019" y="18900"/>
                  </a:lnTo>
                  <a:cubicBezTo>
                    <a:pt x="2019" y="20391"/>
                    <a:pt x="2778" y="21600"/>
                    <a:pt x="3714" y="21600"/>
                  </a:cubicBezTo>
                  <a:lnTo>
                    <a:pt x="19905" y="21600"/>
                  </a:lnTo>
                  <a:cubicBezTo>
                    <a:pt x="20841" y="21600"/>
                    <a:pt x="21600" y="20391"/>
                    <a:pt x="21600" y="18900"/>
                  </a:cubicBezTo>
                  <a:lnTo>
                    <a:pt x="21600" y="2700"/>
                  </a:lnTo>
                  <a:cubicBezTo>
                    <a:pt x="21600" y="1209"/>
                    <a:pt x="20841" y="0"/>
                    <a:pt x="19905" y="0"/>
                  </a:cubicBezTo>
                  <a:lnTo>
                    <a:pt x="3714" y="0"/>
                  </a:lnTo>
                  <a:close/>
                </a:path>
              </a:pathLst>
            </a:custGeom>
            <a:solidFill>
              <a:srgbClr val="FFDC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133333"/>
                </a:lnSpc>
              </a:pPr>
            </a:p>
          </p:txBody>
        </p:sp>
        <p:sp>
          <p:nvSpPr>
            <p:cNvPr id="174" name="Insert quote here. Vestibulum suscipit augue a erat tristique sollicitudin. Donec sit amet neque arcu. Vestibulum at rhoncus neque. Vivamus eget vulputate purus. Curabitur venenatis, nisi non faucibus fringilla. —John Doe"/>
            <p:cNvSpPr txBox="1"/>
            <p:nvPr/>
          </p:nvSpPr>
          <p:spPr>
            <a:xfrm>
              <a:off x="-1" y="-1"/>
              <a:ext cx="12701" cy="55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79400" tIns="279400" rIns="279400" bIns="279400" numCol="1" anchor="t">
              <a:spAutoFit/>
            </a:bodyPr>
            <a:lstStyle>
              <a:lvl1pPr>
                <a:lnSpc>
                  <a:spcPct val="133333"/>
                </a:lnSpc>
                <a:defRPr sz="1200"/>
              </a:lvl1pPr>
            </a:lstStyle>
            <a:p>
              <a:pPr/>
              <a:r>
                <a:t>Insert quote here. Vestibulum suscipit augue a erat tristique sollicitudin. Donec sit amet neque arcu. Vestibulum at rhoncus neque. Vivamus eget vulputate purus. Curabitur venenatis, nisi non faucibus fringilla. —John Doe</a:t>
              </a:r>
            </a:p>
          </p:txBody>
        </p:sp>
      </p:grpSp>
      <p:sp>
        <p:nvSpPr>
          <p:cNvPr id="1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ctivit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6"/>
          <p:cNvSpPr/>
          <p:nvPr/>
        </p:nvSpPr>
        <p:spPr>
          <a:xfrm>
            <a:off x="635000" y="6349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4" name="Shape 7"/>
          <p:cNvSpPr/>
          <p:nvPr/>
        </p:nvSpPr>
        <p:spPr>
          <a:xfrm>
            <a:off x="635000" y="12191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187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85" name="Shape 114" descr="Shape 114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6" name="Shape 115"/>
            <p:cNvSpPr txBox="1"/>
            <p:nvPr/>
          </p:nvSpPr>
          <p:spPr>
            <a:xfrm>
              <a:off x="88900" y="429841"/>
              <a:ext cx="1079500" cy="4611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75000"/>
                </a:lnSpc>
                <a:defRPr b="1" sz="1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EXERCISE</a:t>
              </a:r>
            </a:p>
          </p:txBody>
        </p:sp>
      </p:grpSp>
      <p:sp>
        <p:nvSpPr>
          <p:cNvPr id="188" name="Shape 118"/>
          <p:cNvSpPr txBox="1"/>
          <p:nvPr/>
        </p:nvSpPr>
        <p:spPr>
          <a:xfrm>
            <a:off x="3911600" y="2989696"/>
            <a:ext cx="37338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000"/>
            </a:lvl1pPr>
          </a:lstStyle>
          <a:p>
            <a:pPr/>
            <a:r>
              <a:t>TIMING</a:t>
            </a:r>
          </a:p>
        </p:txBody>
      </p:sp>
      <p:sp>
        <p:nvSpPr>
          <p:cNvPr id="189" name="Shape 119"/>
          <p:cNvSpPr txBox="1"/>
          <p:nvPr/>
        </p:nvSpPr>
        <p:spPr>
          <a:xfrm>
            <a:off x="3911600" y="5114914"/>
            <a:ext cx="37338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000"/>
            </a:lvl1pPr>
          </a:lstStyle>
          <a:p>
            <a:pPr/>
            <a:r>
              <a:t>DELIVERABLE</a:t>
            </a:r>
          </a:p>
        </p:txBody>
      </p:sp>
      <p:sp>
        <p:nvSpPr>
          <p:cNvPr id="190" name="Shape 121"/>
          <p:cNvSpPr txBox="1"/>
          <p:nvPr/>
        </p:nvSpPr>
        <p:spPr>
          <a:xfrm>
            <a:off x="3911600" y="1969298"/>
            <a:ext cx="3733800" cy="283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000"/>
            </a:lvl1pPr>
          </a:lstStyle>
          <a:p>
            <a:pPr/>
            <a:r>
              <a:t>KEY OBJECTIVE(S)</a:t>
            </a:r>
          </a:p>
        </p:txBody>
      </p:sp>
      <p:sp>
        <p:nvSpPr>
          <p:cNvPr id="191" name="Shape 122"/>
          <p:cNvSpPr/>
          <p:nvPr/>
        </p:nvSpPr>
        <p:spPr>
          <a:xfrm flipV="1">
            <a:off x="3225800" y="1803657"/>
            <a:ext cx="1" cy="4430479"/>
          </a:xfrm>
          <a:prstGeom prst="line">
            <a:avLst/>
          </a:prstGeom>
          <a:ln w="12700">
            <a:solidFill>
              <a:srgbClr val="EAEAEA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&amp;A">
    <p:bg>
      <p:bgPr>
        <a:solidFill>
          <a:srgbClr val="FFDB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26"/>
          <p:cNvSpPr txBox="1"/>
          <p:nvPr/>
        </p:nvSpPr>
        <p:spPr>
          <a:xfrm>
            <a:off x="635000" y="1473200"/>
            <a:ext cx="11734800" cy="1702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8333"/>
              </a:lnSpc>
              <a:defRPr b="1" sz="12000">
                <a:solidFill>
                  <a:srgbClr val="FFFFFF"/>
                </a:solidFill>
              </a:defRPr>
            </a:lvl1pPr>
          </a:lstStyle>
          <a:p>
            <a:pPr/>
            <a:r>
              <a:t>Q&amp;A</a:t>
            </a:r>
          </a:p>
        </p:txBody>
      </p:sp>
      <p:sp>
        <p:nvSpPr>
          <p:cNvPr id="2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Exit Tickets">
    <p:bg>
      <p:bgPr>
        <a:solidFill>
          <a:srgbClr val="FFAFC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130"/>
          <p:cNvSpPr txBox="1"/>
          <p:nvPr/>
        </p:nvSpPr>
        <p:spPr>
          <a:xfrm>
            <a:off x="635000" y="1473200"/>
            <a:ext cx="11734800" cy="17027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8333"/>
              </a:lnSpc>
              <a:defRPr b="1" sz="12000">
                <a:solidFill>
                  <a:srgbClr val="FFFFFF"/>
                </a:solidFill>
              </a:defRPr>
            </a:lvl1pPr>
          </a:lstStyle>
          <a:p>
            <a:pPr/>
            <a:r>
              <a:t>EXIT TICKETS</a:t>
            </a:r>
          </a:p>
        </p:txBody>
      </p:sp>
      <p:sp>
        <p:nvSpPr>
          <p:cNvPr id="2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6"/>
          <p:cNvSpPr/>
          <p:nvPr/>
        </p:nvSpPr>
        <p:spPr>
          <a:xfrm>
            <a:off x="635000" y="6349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6" name="Shape 7"/>
          <p:cNvSpPr/>
          <p:nvPr/>
        </p:nvSpPr>
        <p:spPr>
          <a:xfrm>
            <a:off x="635000" y="12191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ctivity cop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6"/>
          <p:cNvSpPr/>
          <p:nvPr/>
        </p:nvSpPr>
        <p:spPr>
          <a:xfrm>
            <a:off x="635000" y="6349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25" name="Shape 7"/>
          <p:cNvSpPr/>
          <p:nvPr/>
        </p:nvSpPr>
        <p:spPr>
          <a:xfrm>
            <a:off x="635000" y="12191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grpSp>
        <p:nvGrpSpPr>
          <p:cNvPr id="228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226" name="Shape 136" descr="Shape 136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270001" cy="12700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27" name="Shape 137"/>
            <p:cNvSpPr txBox="1"/>
            <p:nvPr/>
          </p:nvSpPr>
          <p:spPr>
            <a:xfrm>
              <a:off x="88900" y="429841"/>
              <a:ext cx="1079500" cy="4611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lnSpc>
                  <a:spcPct val="75000"/>
                </a:lnSpc>
                <a:defRPr b="1" sz="1800">
                  <a:solidFill>
                    <a:srgbClr val="FFFFFF"/>
                  </a:solidFill>
                </a:defRPr>
              </a:lvl1pPr>
            </a:lstStyle>
            <a:p>
              <a:pPr/>
              <a:r>
                <a:t>EXERCISE</a:t>
              </a:r>
            </a:p>
          </p:txBody>
        </p:sp>
      </p:grpSp>
      <p:sp>
        <p:nvSpPr>
          <p:cNvPr id="229" name="Shape 138"/>
          <p:cNvSpPr/>
          <p:nvPr/>
        </p:nvSpPr>
        <p:spPr>
          <a:xfrm flipV="1">
            <a:off x="3225800" y="1803657"/>
            <a:ext cx="1" cy="4430479"/>
          </a:xfrm>
          <a:prstGeom prst="line">
            <a:avLst/>
          </a:prstGeom>
          <a:ln w="12700">
            <a:solidFill>
              <a:srgbClr val="EAEAEA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se Stud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6"/>
          <p:cNvSpPr/>
          <p:nvPr/>
        </p:nvSpPr>
        <p:spPr>
          <a:xfrm>
            <a:off x="635000" y="6349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8" name="Shape 7"/>
          <p:cNvSpPr/>
          <p:nvPr/>
        </p:nvSpPr>
        <p:spPr>
          <a:xfrm>
            <a:off x="635000" y="12191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39" name="Shape 144"/>
          <p:cNvSpPr txBox="1"/>
          <p:nvPr/>
        </p:nvSpPr>
        <p:spPr>
          <a:xfrm>
            <a:off x="635000" y="2387600"/>
            <a:ext cx="37338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000"/>
            </a:lvl1pPr>
          </a:lstStyle>
          <a:p>
            <a:pPr/>
            <a:r>
              <a:t>SUMMARY</a:t>
            </a:r>
          </a:p>
        </p:txBody>
      </p:sp>
      <p:sp>
        <p:nvSpPr>
          <p:cNvPr id="240" name="Shape 145"/>
          <p:cNvSpPr txBox="1"/>
          <p:nvPr/>
        </p:nvSpPr>
        <p:spPr>
          <a:xfrm>
            <a:off x="8636000" y="2387600"/>
            <a:ext cx="37338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000"/>
            </a:lvl1pPr>
          </a:lstStyle>
          <a:p>
            <a:pPr/>
            <a:r>
              <a:t>KEY CHALLENGE / QUESTION</a:t>
            </a:r>
          </a:p>
        </p:txBody>
      </p:sp>
      <p:sp>
        <p:nvSpPr>
          <p:cNvPr id="241" name="Slide Number"/>
          <p:cNvSpPr txBox="1"/>
          <p:nvPr>
            <p:ph type="sldNum" sz="quarter" idx="2"/>
          </p:nvPr>
        </p:nvSpPr>
        <p:spPr>
          <a:xfrm>
            <a:off x="12014200" y="762383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: Full Page Imag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6"/>
          <p:cNvSpPr/>
          <p:nvPr/>
        </p:nvSpPr>
        <p:spPr>
          <a:xfrm>
            <a:off x="635000" y="6349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49" name="Shape 7"/>
          <p:cNvSpPr/>
          <p:nvPr/>
        </p:nvSpPr>
        <p:spPr>
          <a:xfrm>
            <a:off x="635000" y="12191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50" name="Body Level One…"/>
          <p:cNvSpPr txBox="1"/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spcBef>
                <a:spcPts val="0"/>
              </a:spcBef>
            </a:lvl1pPr>
            <a:lvl2pPr marL="889000" indent="-228600">
              <a:spcBef>
                <a:spcPts val="0"/>
              </a:spcBef>
            </a:lvl2pPr>
            <a:lvl3pPr marL="1574800" indent="-457200">
              <a:spcBef>
                <a:spcPts val="0"/>
              </a:spcBef>
            </a:lvl3pPr>
            <a:lvl4pPr marL="2260600" indent="-685800">
              <a:spcBef>
                <a:spcPts val="0"/>
              </a:spcBef>
            </a:lvl4pPr>
            <a:lvl5pPr marL="2946400" indent="-914400"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1" name="Title Text"/>
          <p:cNvSpPr txBox="1"/>
          <p:nvPr>
            <p:ph type="title"/>
          </p:nvPr>
        </p:nvSpPr>
        <p:spPr>
          <a:xfrm>
            <a:off x="635000" y="1473200"/>
            <a:ext cx="11734800" cy="1498600"/>
          </a:xfrm>
          <a:prstGeom prst="rect">
            <a:avLst/>
          </a:prstGeom>
          <a:ln w="12700">
            <a:noFill/>
            <a:miter lim="400000"/>
          </a:ln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52" name="Slide Number"/>
          <p:cNvSpPr txBox="1"/>
          <p:nvPr>
            <p:ph type="sldNum" sz="quarter" idx="2"/>
          </p:nvPr>
        </p:nvSpPr>
        <p:spPr>
          <a:xfrm>
            <a:off x="12014200" y="762383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hap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: IMAC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6"/>
          <p:cNvSpPr/>
          <p:nvPr/>
        </p:nvSpPr>
        <p:spPr>
          <a:xfrm>
            <a:off x="635000" y="6349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60" name="Shape 7"/>
          <p:cNvSpPr/>
          <p:nvPr/>
        </p:nvSpPr>
        <p:spPr>
          <a:xfrm>
            <a:off x="635000" y="12191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61" name="Shape 152" descr="Shape 1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4700" y="1555328"/>
            <a:ext cx="6361385" cy="5156202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Body Level One…"/>
          <p:cNvSpPr txBox="1"/>
          <p:nvPr>
            <p:ph type="body" sz="half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spcBef>
                <a:spcPts val="0"/>
              </a:spcBef>
            </a:lvl1pPr>
            <a:lvl2pPr marL="889000" indent="-228600">
              <a:spcBef>
                <a:spcPts val="0"/>
              </a:spcBef>
            </a:lvl2pPr>
            <a:lvl3pPr marL="1574800" indent="-457200">
              <a:spcBef>
                <a:spcPts val="0"/>
              </a:spcBef>
            </a:lvl3pPr>
            <a:lvl4pPr marL="2260600" indent="-685800">
              <a:spcBef>
                <a:spcPts val="0"/>
              </a:spcBef>
            </a:lvl4pPr>
            <a:lvl5pPr marL="2946400" indent="-914400"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3" name="Slide Number"/>
          <p:cNvSpPr txBox="1"/>
          <p:nvPr>
            <p:ph type="sldNum" sz="quarter" idx="2"/>
          </p:nvPr>
        </p:nvSpPr>
        <p:spPr>
          <a:xfrm>
            <a:off x="12014200" y="762383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: MAC Book Pr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6"/>
          <p:cNvSpPr/>
          <p:nvPr/>
        </p:nvSpPr>
        <p:spPr>
          <a:xfrm>
            <a:off x="635000" y="6349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71" name="Shape 7"/>
          <p:cNvSpPr/>
          <p:nvPr/>
        </p:nvSpPr>
        <p:spPr>
          <a:xfrm>
            <a:off x="635000" y="12191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72" name="Shape 158" descr="Shape 15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792" y="1556145"/>
            <a:ext cx="7328694" cy="5128522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Body Level One…"/>
          <p:cNvSpPr txBox="1"/>
          <p:nvPr>
            <p:ph type="body" sz="quarter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spcBef>
                <a:spcPts val="0"/>
              </a:spcBef>
            </a:lvl1pPr>
            <a:lvl2pPr marL="889000" indent="-228600">
              <a:spcBef>
                <a:spcPts val="0"/>
              </a:spcBef>
            </a:lvl2pPr>
            <a:lvl3pPr marL="1574800" indent="-457200">
              <a:spcBef>
                <a:spcPts val="0"/>
              </a:spcBef>
            </a:lvl3pPr>
            <a:lvl4pPr marL="2260600" indent="-685800">
              <a:spcBef>
                <a:spcPts val="0"/>
              </a:spcBef>
            </a:lvl4pPr>
            <a:lvl5pPr marL="2946400" indent="-914400"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4" name="Slide Number"/>
          <p:cNvSpPr txBox="1"/>
          <p:nvPr>
            <p:ph type="sldNum" sz="quarter" idx="2"/>
          </p:nvPr>
        </p:nvSpPr>
        <p:spPr>
          <a:xfrm>
            <a:off x="12014200" y="762383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: IPad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6"/>
          <p:cNvSpPr/>
          <p:nvPr/>
        </p:nvSpPr>
        <p:spPr>
          <a:xfrm>
            <a:off x="635000" y="6349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82" name="Shape 7"/>
          <p:cNvSpPr/>
          <p:nvPr/>
        </p:nvSpPr>
        <p:spPr>
          <a:xfrm>
            <a:off x="635000" y="12191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83" name="Shape 164" descr="Shape 16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6900" y="1511300"/>
            <a:ext cx="6845300" cy="5354576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Body Level One…"/>
          <p:cNvSpPr txBox="1"/>
          <p:nvPr>
            <p:ph type="body" sz="half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spcBef>
                <a:spcPts val="0"/>
              </a:spcBef>
            </a:lvl1pPr>
            <a:lvl2pPr marL="889000" indent="-228600">
              <a:spcBef>
                <a:spcPts val="0"/>
              </a:spcBef>
            </a:lvl2pPr>
            <a:lvl3pPr marL="1574800" indent="-457200">
              <a:spcBef>
                <a:spcPts val="0"/>
              </a:spcBef>
            </a:lvl3pPr>
            <a:lvl4pPr marL="2260600" indent="-685800">
              <a:spcBef>
                <a:spcPts val="0"/>
              </a:spcBef>
            </a:lvl4pPr>
            <a:lvl5pPr marL="2946400" indent="-914400"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5" name="Slide Number"/>
          <p:cNvSpPr txBox="1"/>
          <p:nvPr>
            <p:ph type="sldNum" sz="quarter" idx="2"/>
          </p:nvPr>
        </p:nvSpPr>
        <p:spPr>
          <a:xfrm>
            <a:off x="12014200" y="762383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: Smart Phone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6"/>
          <p:cNvSpPr/>
          <p:nvPr/>
        </p:nvSpPr>
        <p:spPr>
          <a:xfrm>
            <a:off x="635000" y="6349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93" name="Shape 7"/>
          <p:cNvSpPr/>
          <p:nvPr/>
        </p:nvSpPr>
        <p:spPr>
          <a:xfrm>
            <a:off x="635000" y="12191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294" name="Shape 170" descr="Shape 17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1313654"/>
            <a:ext cx="4043866" cy="605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Shape 171" descr="Shape 17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3600" y="1371600"/>
            <a:ext cx="3695699" cy="55146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Shape 172" descr="Shape 17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509000" y="1358900"/>
            <a:ext cx="2984500" cy="5459451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Shape 175"/>
          <p:cNvSpPr txBox="1"/>
          <p:nvPr/>
        </p:nvSpPr>
        <p:spPr>
          <a:xfrm>
            <a:off x="5651500" y="3835400"/>
            <a:ext cx="1707946" cy="273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/>
            <a:r>
              <a:t>Drag an object here</a:t>
            </a:r>
          </a:p>
        </p:txBody>
      </p:sp>
      <p:sp>
        <p:nvSpPr>
          <p:cNvPr id="298" name="Shape 176"/>
          <p:cNvSpPr txBox="1"/>
          <p:nvPr/>
        </p:nvSpPr>
        <p:spPr>
          <a:xfrm>
            <a:off x="9182100" y="3835400"/>
            <a:ext cx="1707946" cy="273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spAutoFit/>
          </a:bodyPr>
          <a:lstStyle/>
          <a:p>
            <a:pPr/>
            <a:r>
              <a:t>Drag an object here</a:t>
            </a:r>
          </a:p>
        </p:txBody>
      </p:sp>
      <p:sp>
        <p:nvSpPr>
          <p:cNvPr id="299" name="Body Level One…"/>
          <p:cNvSpPr txBox="1"/>
          <p:nvPr>
            <p:ph type="body" sz="quarter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spcBef>
                <a:spcPts val="0"/>
              </a:spcBef>
            </a:lvl1pPr>
            <a:lvl2pPr marL="889000" indent="-228600">
              <a:spcBef>
                <a:spcPts val="0"/>
              </a:spcBef>
            </a:lvl2pPr>
            <a:lvl3pPr marL="1574800" indent="-457200">
              <a:spcBef>
                <a:spcPts val="0"/>
              </a:spcBef>
            </a:lvl3pPr>
            <a:lvl4pPr marL="2260600" indent="-685800">
              <a:spcBef>
                <a:spcPts val="0"/>
              </a:spcBef>
            </a:lvl4pPr>
            <a:lvl5pPr marL="2946400" indent="-914400"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0" name="Slide Number"/>
          <p:cNvSpPr txBox="1"/>
          <p:nvPr>
            <p:ph type="sldNum" sz="quarter" idx="2"/>
          </p:nvPr>
        </p:nvSpPr>
        <p:spPr>
          <a:xfrm>
            <a:off x="12014200" y="762383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scussion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182"/>
          <p:cNvSpPr txBox="1"/>
          <p:nvPr/>
        </p:nvSpPr>
        <p:spPr>
          <a:xfrm>
            <a:off x="635000" y="1473200"/>
            <a:ext cx="11734800" cy="3256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88333"/>
              </a:lnSpc>
              <a:defRPr b="1" sz="12000">
                <a:solidFill>
                  <a:srgbClr val="FFFFFF"/>
                </a:solidFill>
              </a:defRPr>
            </a:lvl1pPr>
          </a:lstStyle>
          <a:p>
            <a:pPr/>
            <a:r>
              <a:t>DISCUSSION TIME</a:t>
            </a:r>
          </a:p>
        </p:txBody>
      </p:sp>
      <p:sp>
        <p:nvSpPr>
          <p:cNvPr id="308" name="Slide Number"/>
          <p:cNvSpPr txBox="1"/>
          <p:nvPr>
            <p:ph type="sldNum" sz="quarter" idx="2"/>
          </p:nvPr>
        </p:nvSpPr>
        <p:spPr>
          <a:xfrm>
            <a:off x="12030450" y="762383"/>
            <a:ext cx="393318" cy="380234"/>
          </a:xfrm>
          <a:prstGeom prst="rect">
            <a:avLst/>
          </a:prstGeom>
        </p:spPr>
        <p:txBody>
          <a:bodyPr lIns="91424" tIns="91424" rIns="91424" bIns="91424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Full Imag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6"/>
          <p:cNvSpPr/>
          <p:nvPr/>
        </p:nvSpPr>
        <p:spPr>
          <a:xfrm>
            <a:off x="635000" y="6349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16" name="Shape 7"/>
          <p:cNvSpPr/>
          <p:nvPr/>
        </p:nvSpPr>
        <p:spPr>
          <a:xfrm>
            <a:off x="635000" y="12191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e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6"/>
          <p:cNvSpPr/>
          <p:nvPr/>
        </p:nvSpPr>
        <p:spPr>
          <a:xfrm>
            <a:off x="635000" y="6349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25" name="Shape 7"/>
          <p:cNvSpPr/>
          <p:nvPr/>
        </p:nvSpPr>
        <p:spPr>
          <a:xfrm>
            <a:off x="635000" y="12191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ed Text w/ Sourc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6"/>
          <p:cNvSpPr/>
          <p:nvPr/>
        </p:nvSpPr>
        <p:spPr>
          <a:xfrm>
            <a:off x="635000" y="6349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34" name="Shape 7"/>
          <p:cNvSpPr/>
          <p:nvPr/>
        </p:nvSpPr>
        <p:spPr>
          <a:xfrm>
            <a:off x="635000" y="12191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Non-Bulleted Tex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6"/>
          <p:cNvSpPr/>
          <p:nvPr/>
        </p:nvSpPr>
        <p:spPr>
          <a:xfrm>
            <a:off x="635000" y="6349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43" name="Shape 7"/>
          <p:cNvSpPr/>
          <p:nvPr/>
        </p:nvSpPr>
        <p:spPr>
          <a:xfrm>
            <a:off x="635000" y="12191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ivid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6"/>
          <p:cNvSpPr/>
          <p:nvPr/>
        </p:nvSpPr>
        <p:spPr>
          <a:xfrm>
            <a:off x="635000" y="6349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52" name="Shape 7"/>
          <p:cNvSpPr/>
          <p:nvPr/>
        </p:nvSpPr>
        <p:spPr>
          <a:xfrm>
            <a:off x="635000" y="12191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: Text,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6"/>
          <p:cNvSpPr/>
          <p:nvPr/>
        </p:nvSpPr>
        <p:spPr>
          <a:xfrm>
            <a:off x="635000" y="6349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1" name="Shape 7"/>
          <p:cNvSpPr/>
          <p:nvPr/>
        </p:nvSpPr>
        <p:spPr>
          <a:xfrm>
            <a:off x="635000" y="12191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ln w="12700">
            <a:noFill/>
            <a:miter lim="400000"/>
          </a:ln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idx="1"/>
          </p:nvPr>
        </p:nvSpPr>
        <p:spPr>
          <a:xfrm>
            <a:off x="632055" y="2413000"/>
            <a:ext cx="11734802" cy="380999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: Text, 1 Column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208"/>
          <p:cNvSpPr/>
          <p:nvPr/>
        </p:nvSpPr>
        <p:spPr>
          <a:xfrm>
            <a:off x="635000" y="635000"/>
            <a:ext cx="117348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1" name="Shape 209"/>
          <p:cNvSpPr/>
          <p:nvPr/>
        </p:nvSpPr>
        <p:spPr>
          <a:xfrm>
            <a:off x="635000" y="1219200"/>
            <a:ext cx="11734800" cy="0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62" name="Title Text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ln w="12700">
            <a:noFill/>
            <a:miter lim="400000"/>
          </a:ln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63" name="Body Level One…"/>
          <p:cNvSpPr txBox="1"/>
          <p:nvPr>
            <p:ph type="body" idx="1"/>
          </p:nvPr>
        </p:nvSpPr>
        <p:spPr>
          <a:xfrm>
            <a:off x="632055" y="2413000"/>
            <a:ext cx="11734801" cy="380999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spcBef>
                <a:spcPts val="0"/>
              </a:spcBef>
            </a:lvl1pPr>
            <a:lvl2pPr>
              <a:spcBef>
                <a:spcPts val="0"/>
              </a:spcBef>
            </a:lvl2pPr>
            <a:lvl3pPr>
              <a:spcBef>
                <a:spcPts val="0"/>
              </a:spcBef>
            </a:lvl3pPr>
            <a:lvl4pPr>
              <a:spcBef>
                <a:spcPts val="0"/>
              </a:spcBef>
            </a:lvl4pPr>
            <a:lvl5pPr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4" name="Slide Number"/>
          <p:cNvSpPr txBox="1"/>
          <p:nvPr>
            <p:ph type="sldNum" sz="quarter" idx="2"/>
          </p:nvPr>
        </p:nvSpPr>
        <p:spPr>
          <a:xfrm>
            <a:off x="6285652" y="6571485"/>
            <a:ext cx="3034455" cy="3937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: Full Page Imag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6"/>
          <p:cNvSpPr/>
          <p:nvPr/>
        </p:nvSpPr>
        <p:spPr>
          <a:xfrm>
            <a:off x="635000" y="6349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2" name="Shape 7"/>
          <p:cNvSpPr/>
          <p:nvPr/>
        </p:nvSpPr>
        <p:spPr>
          <a:xfrm>
            <a:off x="635000" y="12191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3" name="Body Level One…"/>
          <p:cNvSpPr txBox="1"/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spcBef>
                <a:spcPts val="0"/>
              </a:spcBef>
            </a:lvl1pPr>
            <a:lvl2pPr marL="889000" indent="-228600">
              <a:spcBef>
                <a:spcPts val="0"/>
              </a:spcBef>
            </a:lvl2pPr>
            <a:lvl3pPr marL="1574800" indent="-457200">
              <a:spcBef>
                <a:spcPts val="0"/>
              </a:spcBef>
            </a:lvl3pPr>
            <a:lvl4pPr marL="2260600" indent="-685800">
              <a:spcBef>
                <a:spcPts val="0"/>
              </a:spcBef>
            </a:lvl4pPr>
            <a:lvl5pPr marL="2946400" indent="-914400"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Title Text"/>
          <p:cNvSpPr txBox="1"/>
          <p:nvPr>
            <p:ph type="title"/>
          </p:nvPr>
        </p:nvSpPr>
        <p:spPr>
          <a:xfrm>
            <a:off x="635000" y="1473200"/>
            <a:ext cx="11734800" cy="1498600"/>
          </a:xfrm>
          <a:prstGeom prst="rect">
            <a:avLst/>
          </a:prstGeom>
          <a:ln w="12700">
            <a:noFill/>
            <a:miter lim="400000"/>
          </a:ln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Exercis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6"/>
          <p:cNvSpPr/>
          <p:nvPr/>
        </p:nvSpPr>
        <p:spPr>
          <a:xfrm>
            <a:off x="635000" y="6349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3" name="Shape 7"/>
          <p:cNvSpPr/>
          <p:nvPr/>
        </p:nvSpPr>
        <p:spPr>
          <a:xfrm>
            <a:off x="635000" y="12191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54" name="Shape 30"/>
          <p:cNvSpPr txBox="1"/>
          <p:nvPr/>
        </p:nvSpPr>
        <p:spPr>
          <a:xfrm>
            <a:off x="635000" y="2387600"/>
            <a:ext cx="37338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000"/>
            </a:lvl1pPr>
          </a:lstStyle>
          <a:p>
            <a:pPr/>
            <a:r>
              <a:t>KEY OBJECTIVE(S)</a:t>
            </a:r>
          </a:p>
        </p:txBody>
      </p:sp>
      <p:sp>
        <p:nvSpPr>
          <p:cNvPr id="55" name="Shape 31"/>
          <p:cNvSpPr txBox="1"/>
          <p:nvPr/>
        </p:nvSpPr>
        <p:spPr>
          <a:xfrm>
            <a:off x="4635500" y="2387600"/>
            <a:ext cx="37338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000"/>
            </a:lvl1pPr>
          </a:lstStyle>
          <a:p>
            <a:pPr/>
            <a:r>
              <a:t>AGENDA</a:t>
            </a:r>
          </a:p>
        </p:txBody>
      </p:sp>
      <p:sp>
        <p:nvSpPr>
          <p:cNvPr id="56" name="Shape 32"/>
          <p:cNvSpPr txBox="1"/>
          <p:nvPr/>
        </p:nvSpPr>
        <p:spPr>
          <a:xfrm>
            <a:off x="4635499" y="5359400"/>
            <a:ext cx="7747001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000"/>
            </a:lvl1pPr>
          </a:lstStyle>
          <a:p>
            <a:pPr/>
            <a:r>
              <a:t>RESOURCES</a:t>
            </a:r>
          </a:p>
        </p:txBody>
      </p:sp>
      <p:sp>
        <p:nvSpPr>
          <p:cNvPr id="57" name="Shape 33"/>
          <p:cNvSpPr txBox="1"/>
          <p:nvPr/>
        </p:nvSpPr>
        <p:spPr>
          <a:xfrm>
            <a:off x="635000" y="5359400"/>
            <a:ext cx="37338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000"/>
            </a:lvl1pPr>
          </a:lstStyle>
          <a:p>
            <a:pPr/>
            <a:r>
              <a:t>DELIVERABLE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ase Stud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"/>
          <p:cNvSpPr/>
          <p:nvPr/>
        </p:nvSpPr>
        <p:spPr>
          <a:xfrm>
            <a:off x="635000" y="6349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6" name="Shape 7"/>
          <p:cNvSpPr/>
          <p:nvPr/>
        </p:nvSpPr>
        <p:spPr>
          <a:xfrm>
            <a:off x="635000" y="12191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67" name="Shape 39"/>
          <p:cNvSpPr txBox="1"/>
          <p:nvPr/>
        </p:nvSpPr>
        <p:spPr>
          <a:xfrm>
            <a:off x="635000" y="2387600"/>
            <a:ext cx="37338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000"/>
            </a:lvl1pPr>
          </a:lstStyle>
          <a:p>
            <a:pPr/>
            <a:r>
              <a:t>SUMMARY</a:t>
            </a:r>
          </a:p>
        </p:txBody>
      </p:sp>
      <p:sp>
        <p:nvSpPr>
          <p:cNvPr id="68" name="Shape 40"/>
          <p:cNvSpPr txBox="1"/>
          <p:nvPr/>
        </p:nvSpPr>
        <p:spPr>
          <a:xfrm>
            <a:off x="8636000" y="2387600"/>
            <a:ext cx="3733800" cy="28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2000"/>
            </a:lvl1pPr>
          </a:lstStyle>
          <a:p>
            <a:pPr/>
            <a:r>
              <a:t>KEY CHALLENGE / QUESTION</a:t>
            </a:r>
          </a:p>
        </p:txBody>
      </p:sp>
      <p:sp>
        <p:nvSpPr>
          <p:cNvPr id="6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: IMAC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6"/>
          <p:cNvSpPr/>
          <p:nvPr/>
        </p:nvSpPr>
        <p:spPr>
          <a:xfrm>
            <a:off x="635000" y="6349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77" name="Shape 7"/>
          <p:cNvSpPr/>
          <p:nvPr/>
        </p:nvSpPr>
        <p:spPr>
          <a:xfrm>
            <a:off x="635000" y="12191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78" name="Shape 42" descr="Shape 4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4700" y="1555328"/>
            <a:ext cx="6361385" cy="5156202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Body Level One…"/>
          <p:cNvSpPr txBox="1"/>
          <p:nvPr>
            <p:ph type="body" sz="half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spcBef>
                <a:spcPts val="0"/>
              </a:spcBef>
            </a:lvl1pPr>
            <a:lvl2pPr marL="889000" indent="-228600">
              <a:spcBef>
                <a:spcPts val="0"/>
              </a:spcBef>
            </a:lvl2pPr>
            <a:lvl3pPr marL="1574800" indent="-457200">
              <a:spcBef>
                <a:spcPts val="0"/>
              </a:spcBef>
            </a:lvl3pPr>
            <a:lvl4pPr marL="2260600" indent="-685800">
              <a:spcBef>
                <a:spcPts val="0"/>
              </a:spcBef>
            </a:lvl4pPr>
            <a:lvl5pPr marL="2946400" indent="-914400"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: MAC Book Pr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6"/>
          <p:cNvSpPr/>
          <p:nvPr/>
        </p:nvSpPr>
        <p:spPr>
          <a:xfrm>
            <a:off x="635000" y="6349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88" name="Shape 7"/>
          <p:cNvSpPr/>
          <p:nvPr/>
        </p:nvSpPr>
        <p:spPr>
          <a:xfrm>
            <a:off x="635000" y="12191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89" name="Shape 47" descr="Shape 4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4792" y="1556145"/>
            <a:ext cx="7328694" cy="5128522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Body Level One…"/>
          <p:cNvSpPr txBox="1"/>
          <p:nvPr>
            <p:ph type="body" sz="quarter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spcBef>
                <a:spcPts val="0"/>
              </a:spcBef>
            </a:lvl1pPr>
            <a:lvl2pPr marL="889000" indent="-228600">
              <a:spcBef>
                <a:spcPts val="0"/>
              </a:spcBef>
            </a:lvl2pPr>
            <a:lvl3pPr marL="1574800" indent="-457200">
              <a:spcBef>
                <a:spcPts val="0"/>
              </a:spcBef>
            </a:lvl3pPr>
            <a:lvl4pPr marL="2260600" indent="-685800">
              <a:spcBef>
                <a:spcPts val="0"/>
              </a:spcBef>
            </a:lvl4pPr>
            <a:lvl5pPr marL="2946400" indent="-914400"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ntent: IPad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6"/>
          <p:cNvSpPr/>
          <p:nvPr/>
        </p:nvSpPr>
        <p:spPr>
          <a:xfrm>
            <a:off x="635000" y="6349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9" name="Shape 7"/>
          <p:cNvSpPr/>
          <p:nvPr/>
        </p:nvSpPr>
        <p:spPr>
          <a:xfrm>
            <a:off x="635000" y="12191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pic>
        <p:nvPicPr>
          <p:cNvPr id="100" name="Shape 52" descr="Shape 5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6900" y="1511300"/>
            <a:ext cx="6845300" cy="5354576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Body Level One…"/>
          <p:cNvSpPr txBox="1"/>
          <p:nvPr>
            <p:ph type="body" sz="half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</p:spPr>
        <p:txBody>
          <a:bodyPr anchor="ctr">
            <a:normAutofit fontScale="100000" lnSpcReduction="0"/>
          </a:bodyPr>
          <a:lstStyle>
            <a:lvl1pPr>
              <a:spcBef>
                <a:spcPts val="0"/>
              </a:spcBef>
            </a:lvl1pPr>
            <a:lvl2pPr marL="889000" indent="-228600">
              <a:spcBef>
                <a:spcPts val="0"/>
              </a:spcBef>
            </a:lvl2pPr>
            <a:lvl3pPr marL="1574800" indent="-457200">
              <a:spcBef>
                <a:spcPts val="0"/>
              </a:spcBef>
            </a:lvl3pPr>
            <a:lvl4pPr marL="2260600" indent="-685800">
              <a:spcBef>
                <a:spcPts val="0"/>
              </a:spcBef>
            </a:lvl4pPr>
            <a:lvl5pPr marL="2946400" indent="-914400"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30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1EC9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6"/>
          <p:cNvSpPr/>
          <p:nvPr/>
        </p:nvSpPr>
        <p:spPr>
          <a:xfrm>
            <a:off x="635000" y="6349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3" name="Shape 7"/>
          <p:cNvSpPr/>
          <p:nvPr/>
        </p:nvSpPr>
        <p:spPr>
          <a:xfrm>
            <a:off x="635000" y="1219199"/>
            <a:ext cx="11734801" cy="13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4" name="Shape 15"/>
          <p:cNvSpPr/>
          <p:nvPr/>
        </p:nvSpPr>
        <p:spPr>
          <a:xfrm>
            <a:off x="635000" y="634999"/>
            <a:ext cx="11734801" cy="13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" name="Shape 16"/>
          <p:cNvSpPr/>
          <p:nvPr/>
        </p:nvSpPr>
        <p:spPr>
          <a:xfrm>
            <a:off x="635000" y="1219199"/>
            <a:ext cx="11734801" cy="13"/>
          </a:xfrm>
          <a:prstGeom prst="line">
            <a:avLst/>
          </a:prstGeom>
          <a:ln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6" name="Title Text"/>
          <p:cNvSpPr txBox="1"/>
          <p:nvPr>
            <p:ph type="title"/>
          </p:nvPr>
        </p:nvSpPr>
        <p:spPr>
          <a:xfrm>
            <a:off x="650240" y="292438"/>
            <a:ext cx="11704320" cy="1217084"/>
          </a:xfrm>
          <a:prstGeom prst="rect">
            <a:avLst/>
          </a:prstGeom>
          <a:ln>
            <a:solidFill>
              <a:srgbClr val="000000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Title Text</a:t>
            </a:r>
          </a:p>
        </p:txBody>
      </p:sp>
      <p:sp>
        <p:nvSpPr>
          <p:cNvPr id="7" name="Body Level One…"/>
          <p:cNvSpPr txBox="1"/>
          <p:nvPr>
            <p:ph type="body" idx="1"/>
          </p:nvPr>
        </p:nvSpPr>
        <p:spPr>
          <a:xfrm>
            <a:off x="650240" y="1703916"/>
            <a:ext cx="11704320" cy="55985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4" tIns="91424" rIns="91424" bIns="91424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" name="Slide Number"/>
          <p:cNvSpPr txBox="1"/>
          <p:nvPr>
            <p:ph type="sldNum" sz="quarter" idx="2"/>
          </p:nvPr>
        </p:nvSpPr>
        <p:spPr>
          <a:xfrm>
            <a:off x="6285653" y="6571485"/>
            <a:ext cx="3034454" cy="3937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259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9259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9259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9259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9259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9259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9259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9259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92592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660400" marR="0" indent="-7874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‣"/>
        <a:tabLst/>
        <a:defRPr b="0" baseline="0" cap="none" i="0" spc="0" strike="noStrike" sz="1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117600" marR="0" indent="-78738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‣"/>
        <a:tabLst/>
        <a:defRPr b="0" baseline="0" cap="none" i="0" spc="0" strike="noStrike" sz="1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574800" marR="0" indent="-78738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‣"/>
        <a:tabLst/>
        <a:defRPr b="0" baseline="0" cap="none" i="0" spc="0" strike="noStrike" sz="1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032000" marR="0" indent="-78738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‣"/>
        <a:tabLst/>
        <a:defRPr b="0" baseline="0" cap="none" i="0" spc="0" strike="noStrike" sz="1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654300" marR="0" indent="-78738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09900" marR="0" indent="-78738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365500" marR="0" indent="-7874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721100" marR="0" indent="-78740" algn="l" defTabSz="914400" rtl="0" latinLnBrk="0">
        <a:lnSpc>
          <a:spcPct val="10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1400" u="none"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2.png"/><Relationship Id="rId3" Type="http://schemas.openxmlformats.org/officeDocument/2006/relationships/image" Target="../media/image24.png"/><Relationship Id="rId4" Type="http://schemas.openxmlformats.org/officeDocument/2006/relationships/image" Target="../media/image4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tif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littleml.files.wordpress.com/2012/01/screen-shot-2012-01-23-at-10-00-17-am1.png" TargetMode="External"/><Relationship Id="rId3" Type="http://schemas.openxmlformats.org/officeDocument/2006/relationships/hyperlink" Target="https://xkcd.com/210/" TargetMode="External"/><Relationship Id="rId4" Type="http://schemas.openxmlformats.org/officeDocument/2006/relationships/hyperlink" Target="https://stackoverflow.com/questions/4084668/questions-on-some-data-mining-algorithms" TargetMode="Externa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-bcf.usc.edu/~gareth/ISL/getbook.html" TargetMode="External"/><Relationship Id="rId3" Type="http://schemas.openxmlformats.org/officeDocument/2006/relationships/hyperlink" Target="http://seuss.wikia.com/wiki/The_Lorax_(Character)" TargetMode="External"/><Relationship Id="rId4" Type="http://schemas.openxmlformats.org/officeDocument/2006/relationships/hyperlink" Target="http://www.stat.cmu.edu/~cshalizi/350/lectures/22/lecture-22.pdf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image" Target="../media/image2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434"/>
          <p:cNvSpPr txBox="1"/>
          <p:nvPr/>
        </p:nvSpPr>
        <p:spPr>
          <a:xfrm>
            <a:off x="635000" y="1574799"/>
            <a:ext cx="11734800" cy="36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5000"/>
              </a:lnSpc>
              <a:defRPr b="1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DECISION TREES AND RANDOM FORESTS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532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DECISION TREES</a:t>
            </a:r>
          </a:p>
        </p:txBody>
      </p:sp>
      <p:graphicFrame>
        <p:nvGraphicFramePr>
          <p:cNvPr id="413" name="Content Placeholder 4"/>
          <p:cNvGraphicFramePr/>
          <p:nvPr/>
        </p:nvGraphicFramePr>
        <p:xfrm>
          <a:off x="776222" y="2137473"/>
          <a:ext cx="5798673" cy="2576247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095289"/>
                <a:gridCol w="3703382"/>
              </a:tblGrid>
              <a:tr h="641023">
                <a:tc>
                  <a:txBody>
                    <a:bodyPr/>
                    <a:lstStyle/>
                    <a:p>
                      <a:pPr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600"/>
                        <a:t>Inputs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Arial"/>
                        <a:buChar char="•"/>
                        <a:defRPr b="0" sz="1600">
                          <a:solidFill>
                            <a:srgbClr val="000000"/>
                          </a:solidFill>
                        </a:defRPr>
                      </a:pPr>
                      <a:r>
                        <a:t>Continuous and categorical variables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612742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 sz="1600"/>
                        <a:t>Outputs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Arial"/>
                        <a:buChar char="•"/>
                        <a:defRPr sz="1600"/>
                      </a:pPr>
                      <a:r>
                        <a:t>Regression</a:t>
                      </a:r>
                    </a:p>
                    <a:p>
                      <a:pPr marL="285750" indent="-285750" algn="l">
                        <a:buSzPct val="100000"/>
                        <a:buFont typeface="Arial"/>
                        <a:buChar char="•"/>
                        <a:defRPr sz="1600"/>
                      </a:pPr>
                      <a:r>
                        <a:t>Classification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</a:tr>
              <a:tr h="824743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 sz="1600"/>
                        <a:t>Strength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Arial"/>
                        <a:buChar char="•"/>
                        <a:defRPr sz="1600"/>
                      </a:pPr>
                      <a:r>
                        <a:t>Easily interpretable</a:t>
                      </a:r>
                    </a:p>
                    <a:p>
                      <a:pPr marL="285750" indent="-285750" algn="l">
                        <a:buSzPct val="100000"/>
                        <a:buFont typeface="Arial"/>
                        <a:buChar char="•"/>
                        <a:defRPr sz="1600"/>
                      </a:pPr>
                      <a:r>
                        <a:t>Handle nonlinear relationships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2F2F2"/>
                    </a:solidFill>
                  </a:tcPr>
                </a:tc>
              </a:tr>
              <a:tr h="497737">
                <a:tc>
                  <a:txBody>
                    <a:bodyPr/>
                    <a:lstStyle/>
                    <a:p>
                      <a:pPr>
                        <a:defRPr sz="1800"/>
                      </a:pPr>
                      <a:r>
                        <a:rPr b="1" sz="1600"/>
                        <a:t>Weakness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 algn="l">
                        <a:buSzPct val="100000"/>
                        <a:buFont typeface="Arial"/>
                        <a:buChar char="•"/>
                        <a:defRPr sz="1600"/>
                      </a:pPr>
                      <a:r>
                        <a:t>Easy to over-fit without pruning</a:t>
                      </a:r>
                    </a:p>
                    <a:p>
                      <a:pPr marL="285750" indent="-285750" algn="l">
                        <a:buSzPct val="100000"/>
                        <a:buFont typeface="Arial"/>
                        <a:buChar char="•"/>
                        <a:defRPr sz="1600"/>
                      </a:pPr>
                      <a:r>
                        <a:t>Sensitive to data changes</a:t>
                      </a:r>
                    </a:p>
                  </a:txBody>
                  <a:tcPr marL="45720" marR="45720" marT="45720" marB="45720" anchor="t" anchorCtr="0" horzOverflow="overflow">
                    <a:lnL w="3175">
                      <a:solidFill>
                        <a:srgbClr val="808080"/>
                      </a:solidFill>
                    </a:lnL>
                    <a:lnR w="3175">
                      <a:solidFill>
                        <a:srgbClr val="808080"/>
                      </a:solidFill>
                    </a:lnR>
                    <a:lnT w="3175">
                      <a:solidFill>
                        <a:srgbClr val="808080"/>
                      </a:solidFill>
                    </a:lnT>
                    <a:lnB w="3175">
                      <a:solidFill>
                        <a:srgbClr val="808080"/>
                      </a:solidFill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14" name="TextBox 60"/>
          <p:cNvSpPr txBox="1"/>
          <p:nvPr/>
        </p:nvSpPr>
        <p:spPr>
          <a:xfrm>
            <a:off x="776222" y="1313202"/>
            <a:ext cx="11452356" cy="2100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1000"/>
              </a:spcBef>
              <a:defRPr sz="1800"/>
            </a:pPr>
            <a:r>
              <a:t>Decision trees use a machine learning algorithm which runs best in a supervised environment to recursively segment the data into subgroups that are as similar as possible with respect to the target.</a:t>
            </a:r>
          </a:p>
          <a:p>
            <a:pPr>
              <a:spcBef>
                <a:spcPts val="1000"/>
              </a:spcBef>
              <a:defRPr sz="1800"/>
            </a:pPr>
          </a:p>
          <a:p>
            <a:pPr>
              <a:spcBef>
                <a:spcPts val="1000"/>
              </a:spcBef>
              <a:defRPr sz="1800"/>
            </a:pPr>
          </a:p>
          <a:p>
            <a:pPr>
              <a:spcBef>
                <a:spcPts val="1000"/>
              </a:spcBef>
              <a:defRPr sz="1800"/>
            </a:pPr>
          </a:p>
        </p:txBody>
      </p:sp>
      <p:grpSp>
        <p:nvGrpSpPr>
          <p:cNvPr id="417" name="Group 423"/>
          <p:cNvGrpSpPr/>
          <p:nvPr/>
        </p:nvGrpSpPr>
        <p:grpSpPr>
          <a:xfrm>
            <a:off x="3099573" y="6255079"/>
            <a:ext cx="365761" cy="365761"/>
            <a:chOff x="0" y="0"/>
            <a:chExt cx="365760" cy="365760"/>
          </a:xfrm>
        </p:grpSpPr>
        <p:sp>
          <p:nvSpPr>
            <p:cNvPr id="415" name="Freeform 424"/>
            <p:cNvSpPr/>
            <p:nvPr/>
          </p:nvSpPr>
          <p:spPr>
            <a:xfrm>
              <a:off x="-1" y="-1"/>
              <a:ext cx="365761" cy="365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886"/>
                  </a:moveTo>
                  <a:cubicBezTo>
                    <a:pt x="16242" y="886"/>
                    <a:pt x="20672" y="5316"/>
                    <a:pt x="20672" y="10800"/>
                  </a:cubicBezTo>
                  <a:cubicBezTo>
                    <a:pt x="20672" y="16242"/>
                    <a:pt x="16242" y="20672"/>
                    <a:pt x="10800" y="20672"/>
                  </a:cubicBezTo>
                  <a:cubicBezTo>
                    <a:pt x="5316" y="20672"/>
                    <a:pt x="886" y="16242"/>
                    <a:pt x="886" y="10800"/>
                  </a:cubicBezTo>
                  <a:cubicBezTo>
                    <a:pt x="886" y="5316"/>
                    <a:pt x="5316" y="886"/>
                    <a:pt x="10800" y="886"/>
                  </a:cubicBezTo>
                  <a:moveTo>
                    <a:pt x="10800" y="0"/>
                  </a:moveTo>
                  <a:cubicBezTo>
                    <a:pt x="4809" y="0"/>
                    <a:pt x="0" y="4809"/>
                    <a:pt x="0" y="10800"/>
                  </a:cubicBezTo>
                  <a:cubicBezTo>
                    <a:pt x="0" y="16748"/>
                    <a:pt x="4809" y="21600"/>
                    <a:pt x="10800" y="21600"/>
                  </a:cubicBezTo>
                  <a:cubicBezTo>
                    <a:pt x="16748" y="21600"/>
                    <a:pt x="21600" y="16748"/>
                    <a:pt x="21600" y="10800"/>
                  </a:cubicBezTo>
                  <a:cubicBezTo>
                    <a:pt x="21600" y="4809"/>
                    <a:pt x="16748" y="0"/>
                    <a:pt x="1080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600"/>
              </a:pPr>
            </a:p>
          </p:txBody>
        </p:sp>
        <p:sp>
          <p:nvSpPr>
            <p:cNvPr id="416" name="Freeform 425"/>
            <p:cNvSpPr/>
            <p:nvPr/>
          </p:nvSpPr>
          <p:spPr>
            <a:xfrm>
              <a:off x="75214" y="93836"/>
              <a:ext cx="214825" cy="203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574" fill="norm" stroke="1" extrusionOk="0">
                  <a:moveTo>
                    <a:pt x="21430" y="6871"/>
                  </a:moveTo>
                  <a:cubicBezTo>
                    <a:pt x="19790" y="580"/>
                    <a:pt x="19790" y="580"/>
                    <a:pt x="19790" y="580"/>
                  </a:cubicBezTo>
                  <a:cubicBezTo>
                    <a:pt x="19790" y="353"/>
                    <a:pt x="19648" y="201"/>
                    <a:pt x="19434" y="126"/>
                  </a:cubicBezTo>
                  <a:cubicBezTo>
                    <a:pt x="19291" y="-26"/>
                    <a:pt x="19077" y="-26"/>
                    <a:pt x="18863" y="50"/>
                  </a:cubicBezTo>
                  <a:cubicBezTo>
                    <a:pt x="15941" y="883"/>
                    <a:pt x="15941" y="883"/>
                    <a:pt x="15941" y="883"/>
                  </a:cubicBezTo>
                  <a:cubicBezTo>
                    <a:pt x="15513" y="1035"/>
                    <a:pt x="15299" y="1414"/>
                    <a:pt x="15442" y="1869"/>
                  </a:cubicBezTo>
                  <a:cubicBezTo>
                    <a:pt x="9525" y="3612"/>
                    <a:pt x="9525" y="3612"/>
                    <a:pt x="9525" y="3612"/>
                  </a:cubicBezTo>
                  <a:cubicBezTo>
                    <a:pt x="9240" y="3688"/>
                    <a:pt x="9026" y="3991"/>
                    <a:pt x="9026" y="4294"/>
                  </a:cubicBezTo>
                  <a:cubicBezTo>
                    <a:pt x="1612" y="6416"/>
                    <a:pt x="1612" y="6416"/>
                    <a:pt x="1612" y="6416"/>
                  </a:cubicBezTo>
                  <a:cubicBezTo>
                    <a:pt x="1469" y="5886"/>
                    <a:pt x="1469" y="5886"/>
                    <a:pt x="1469" y="5886"/>
                  </a:cubicBezTo>
                  <a:cubicBezTo>
                    <a:pt x="1398" y="5507"/>
                    <a:pt x="970" y="5203"/>
                    <a:pt x="543" y="5355"/>
                  </a:cubicBezTo>
                  <a:cubicBezTo>
                    <a:pt x="115" y="5507"/>
                    <a:pt x="-99" y="5886"/>
                    <a:pt x="44" y="6340"/>
                  </a:cubicBezTo>
                  <a:cubicBezTo>
                    <a:pt x="1612" y="12555"/>
                    <a:pt x="1612" y="12555"/>
                    <a:pt x="1612" y="12555"/>
                  </a:cubicBezTo>
                  <a:cubicBezTo>
                    <a:pt x="1683" y="12934"/>
                    <a:pt x="2040" y="13161"/>
                    <a:pt x="2325" y="13161"/>
                  </a:cubicBezTo>
                  <a:cubicBezTo>
                    <a:pt x="2396" y="13161"/>
                    <a:pt x="2467" y="13161"/>
                    <a:pt x="2539" y="13161"/>
                  </a:cubicBezTo>
                  <a:cubicBezTo>
                    <a:pt x="2966" y="13010"/>
                    <a:pt x="3180" y="12631"/>
                    <a:pt x="3109" y="12176"/>
                  </a:cubicBezTo>
                  <a:cubicBezTo>
                    <a:pt x="2966" y="11646"/>
                    <a:pt x="2966" y="11646"/>
                    <a:pt x="2966" y="11646"/>
                  </a:cubicBezTo>
                  <a:cubicBezTo>
                    <a:pt x="2966" y="11646"/>
                    <a:pt x="2966" y="11646"/>
                    <a:pt x="2966" y="11646"/>
                  </a:cubicBezTo>
                  <a:cubicBezTo>
                    <a:pt x="9810" y="9675"/>
                    <a:pt x="9810" y="9675"/>
                    <a:pt x="9810" y="9675"/>
                  </a:cubicBezTo>
                  <a:cubicBezTo>
                    <a:pt x="6174" y="20437"/>
                    <a:pt x="6174" y="20437"/>
                    <a:pt x="6174" y="20437"/>
                  </a:cubicBezTo>
                  <a:cubicBezTo>
                    <a:pt x="6032" y="20892"/>
                    <a:pt x="6246" y="21347"/>
                    <a:pt x="6673" y="21498"/>
                  </a:cubicBezTo>
                  <a:cubicBezTo>
                    <a:pt x="6745" y="21498"/>
                    <a:pt x="6816" y="21574"/>
                    <a:pt x="6887" y="21574"/>
                  </a:cubicBezTo>
                  <a:cubicBezTo>
                    <a:pt x="7244" y="21574"/>
                    <a:pt x="7529" y="21347"/>
                    <a:pt x="7600" y="21043"/>
                  </a:cubicBezTo>
                  <a:cubicBezTo>
                    <a:pt x="9952" y="14071"/>
                    <a:pt x="9952" y="14071"/>
                    <a:pt x="9952" y="14071"/>
                  </a:cubicBezTo>
                  <a:cubicBezTo>
                    <a:pt x="9952" y="20740"/>
                    <a:pt x="9952" y="20740"/>
                    <a:pt x="9952" y="20740"/>
                  </a:cubicBezTo>
                  <a:cubicBezTo>
                    <a:pt x="9952" y="21195"/>
                    <a:pt x="10309" y="21574"/>
                    <a:pt x="10737" y="21574"/>
                  </a:cubicBezTo>
                  <a:cubicBezTo>
                    <a:pt x="11164" y="21574"/>
                    <a:pt x="11450" y="21195"/>
                    <a:pt x="11450" y="20740"/>
                  </a:cubicBezTo>
                  <a:cubicBezTo>
                    <a:pt x="11450" y="14071"/>
                    <a:pt x="11450" y="14071"/>
                    <a:pt x="11450" y="14071"/>
                  </a:cubicBezTo>
                  <a:cubicBezTo>
                    <a:pt x="13802" y="21043"/>
                    <a:pt x="13802" y="21043"/>
                    <a:pt x="13802" y="21043"/>
                  </a:cubicBezTo>
                  <a:cubicBezTo>
                    <a:pt x="13945" y="21347"/>
                    <a:pt x="14230" y="21574"/>
                    <a:pt x="14515" y="21574"/>
                  </a:cubicBezTo>
                  <a:cubicBezTo>
                    <a:pt x="14586" y="21574"/>
                    <a:pt x="14657" y="21498"/>
                    <a:pt x="14800" y="21498"/>
                  </a:cubicBezTo>
                  <a:cubicBezTo>
                    <a:pt x="15156" y="21347"/>
                    <a:pt x="15370" y="20892"/>
                    <a:pt x="15228" y="20437"/>
                  </a:cubicBezTo>
                  <a:cubicBezTo>
                    <a:pt x="11592" y="9675"/>
                    <a:pt x="11592" y="9675"/>
                    <a:pt x="11592" y="9675"/>
                  </a:cubicBezTo>
                  <a:cubicBezTo>
                    <a:pt x="17010" y="8083"/>
                    <a:pt x="17010" y="8083"/>
                    <a:pt x="17010" y="8083"/>
                  </a:cubicBezTo>
                  <a:cubicBezTo>
                    <a:pt x="17010" y="8083"/>
                    <a:pt x="17010" y="8083"/>
                    <a:pt x="17010" y="8083"/>
                  </a:cubicBezTo>
                  <a:cubicBezTo>
                    <a:pt x="17081" y="8462"/>
                    <a:pt x="17438" y="8690"/>
                    <a:pt x="17723" y="8690"/>
                  </a:cubicBezTo>
                  <a:cubicBezTo>
                    <a:pt x="17794" y="8690"/>
                    <a:pt x="17865" y="8690"/>
                    <a:pt x="17937" y="8690"/>
                  </a:cubicBezTo>
                  <a:cubicBezTo>
                    <a:pt x="20859" y="7856"/>
                    <a:pt x="20859" y="7856"/>
                    <a:pt x="20859" y="7856"/>
                  </a:cubicBezTo>
                  <a:cubicBezTo>
                    <a:pt x="21073" y="7780"/>
                    <a:pt x="21216" y="7629"/>
                    <a:pt x="21358" y="7477"/>
                  </a:cubicBezTo>
                  <a:cubicBezTo>
                    <a:pt x="21430" y="7250"/>
                    <a:pt x="21501" y="7022"/>
                    <a:pt x="21430" y="6871"/>
                  </a:cubicBezTo>
                  <a:close/>
                  <a:moveTo>
                    <a:pt x="2752" y="7780"/>
                  </a:moveTo>
                  <a:cubicBezTo>
                    <a:pt x="9311" y="5886"/>
                    <a:pt x="9311" y="5886"/>
                    <a:pt x="9311" y="5886"/>
                  </a:cubicBezTo>
                  <a:cubicBezTo>
                    <a:pt x="9881" y="7932"/>
                    <a:pt x="9881" y="7932"/>
                    <a:pt x="9881" y="7932"/>
                  </a:cubicBezTo>
                  <a:cubicBezTo>
                    <a:pt x="3251" y="9902"/>
                    <a:pt x="3251" y="9902"/>
                    <a:pt x="3251" y="9902"/>
                  </a:cubicBezTo>
                  <a:lnTo>
                    <a:pt x="2752" y="7780"/>
                  </a:lnTo>
                  <a:close/>
                  <a:moveTo>
                    <a:pt x="11450" y="8008"/>
                  </a:moveTo>
                  <a:cubicBezTo>
                    <a:pt x="10665" y="4900"/>
                    <a:pt x="10665" y="4900"/>
                    <a:pt x="10665" y="4900"/>
                  </a:cubicBezTo>
                  <a:cubicBezTo>
                    <a:pt x="15798" y="3460"/>
                    <a:pt x="15798" y="3460"/>
                    <a:pt x="15798" y="3460"/>
                  </a:cubicBezTo>
                  <a:cubicBezTo>
                    <a:pt x="16226" y="4976"/>
                    <a:pt x="16226" y="4976"/>
                    <a:pt x="16226" y="4976"/>
                  </a:cubicBezTo>
                  <a:cubicBezTo>
                    <a:pt x="16582" y="6568"/>
                    <a:pt x="16582" y="6568"/>
                    <a:pt x="16582" y="6568"/>
                  </a:cubicBezTo>
                  <a:lnTo>
                    <a:pt x="11450" y="8008"/>
                  </a:lnTo>
                  <a:close/>
                  <a:moveTo>
                    <a:pt x="18293" y="6871"/>
                  </a:moveTo>
                  <a:cubicBezTo>
                    <a:pt x="17081" y="2248"/>
                    <a:pt x="17081" y="2248"/>
                    <a:pt x="17081" y="2248"/>
                  </a:cubicBezTo>
                  <a:cubicBezTo>
                    <a:pt x="18578" y="1793"/>
                    <a:pt x="18578" y="1793"/>
                    <a:pt x="18578" y="1793"/>
                  </a:cubicBezTo>
                  <a:cubicBezTo>
                    <a:pt x="19719" y="6492"/>
                    <a:pt x="19719" y="6492"/>
                    <a:pt x="19719" y="6492"/>
                  </a:cubicBezTo>
                  <a:lnTo>
                    <a:pt x="18293" y="6871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600"/>
              </a:pPr>
            </a:p>
          </p:txBody>
        </p:sp>
      </p:grpSp>
      <p:grpSp>
        <p:nvGrpSpPr>
          <p:cNvPr id="420" name="Group 503"/>
          <p:cNvGrpSpPr/>
          <p:nvPr/>
        </p:nvGrpSpPr>
        <p:grpSpPr>
          <a:xfrm>
            <a:off x="5976703" y="6255079"/>
            <a:ext cx="365761" cy="365761"/>
            <a:chOff x="0" y="0"/>
            <a:chExt cx="365760" cy="365760"/>
          </a:xfrm>
        </p:grpSpPr>
        <p:sp>
          <p:nvSpPr>
            <p:cNvPr id="418" name="Freeform 504"/>
            <p:cNvSpPr/>
            <p:nvPr/>
          </p:nvSpPr>
          <p:spPr>
            <a:xfrm>
              <a:off x="68130" y="76375"/>
              <a:ext cx="228425" cy="1904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3" h="21479" fill="norm" stroke="1" extrusionOk="0">
                  <a:moveTo>
                    <a:pt x="21431" y="20189"/>
                  </a:moveTo>
                  <a:cubicBezTo>
                    <a:pt x="11405" y="363"/>
                    <a:pt x="11405" y="363"/>
                    <a:pt x="11405" y="363"/>
                  </a:cubicBezTo>
                  <a:cubicBezTo>
                    <a:pt x="11136" y="-121"/>
                    <a:pt x="10396" y="-121"/>
                    <a:pt x="10194" y="363"/>
                  </a:cubicBezTo>
                  <a:cubicBezTo>
                    <a:pt x="101" y="20189"/>
                    <a:pt x="101" y="20189"/>
                    <a:pt x="101" y="20189"/>
                  </a:cubicBezTo>
                  <a:cubicBezTo>
                    <a:pt x="-34" y="20431"/>
                    <a:pt x="-34" y="20754"/>
                    <a:pt x="101" y="21076"/>
                  </a:cubicBezTo>
                  <a:cubicBezTo>
                    <a:pt x="235" y="21318"/>
                    <a:pt x="437" y="21479"/>
                    <a:pt x="706" y="21479"/>
                  </a:cubicBezTo>
                  <a:cubicBezTo>
                    <a:pt x="20826" y="21479"/>
                    <a:pt x="20826" y="21479"/>
                    <a:pt x="20826" y="21479"/>
                  </a:cubicBezTo>
                  <a:cubicBezTo>
                    <a:pt x="21095" y="21479"/>
                    <a:pt x="21297" y="21318"/>
                    <a:pt x="21431" y="21076"/>
                  </a:cubicBezTo>
                  <a:cubicBezTo>
                    <a:pt x="21566" y="20754"/>
                    <a:pt x="21566" y="20431"/>
                    <a:pt x="21431" y="20189"/>
                  </a:cubicBezTo>
                  <a:close/>
                  <a:moveTo>
                    <a:pt x="1985" y="19786"/>
                  </a:moveTo>
                  <a:cubicBezTo>
                    <a:pt x="10800" y="2539"/>
                    <a:pt x="10800" y="2539"/>
                    <a:pt x="10800" y="2539"/>
                  </a:cubicBezTo>
                  <a:cubicBezTo>
                    <a:pt x="19547" y="19786"/>
                    <a:pt x="19547" y="19786"/>
                    <a:pt x="19547" y="19786"/>
                  </a:cubicBezTo>
                  <a:lnTo>
                    <a:pt x="1985" y="19786"/>
                  </a:lnTo>
                  <a:close/>
                  <a:moveTo>
                    <a:pt x="10800" y="6891"/>
                  </a:moveTo>
                  <a:cubicBezTo>
                    <a:pt x="11203" y="6891"/>
                    <a:pt x="11473" y="7213"/>
                    <a:pt x="11473" y="7697"/>
                  </a:cubicBezTo>
                  <a:cubicBezTo>
                    <a:pt x="11473" y="13742"/>
                    <a:pt x="11473" y="13742"/>
                    <a:pt x="11473" y="13742"/>
                  </a:cubicBezTo>
                  <a:cubicBezTo>
                    <a:pt x="11473" y="14225"/>
                    <a:pt x="11203" y="14628"/>
                    <a:pt x="10800" y="14628"/>
                  </a:cubicBezTo>
                  <a:cubicBezTo>
                    <a:pt x="10396" y="14628"/>
                    <a:pt x="10059" y="14225"/>
                    <a:pt x="10059" y="13742"/>
                  </a:cubicBezTo>
                  <a:cubicBezTo>
                    <a:pt x="10059" y="7697"/>
                    <a:pt x="10059" y="7697"/>
                    <a:pt x="10059" y="7697"/>
                  </a:cubicBezTo>
                  <a:cubicBezTo>
                    <a:pt x="10059" y="7213"/>
                    <a:pt x="10396" y="6891"/>
                    <a:pt x="10800" y="6891"/>
                  </a:cubicBezTo>
                  <a:close/>
                  <a:moveTo>
                    <a:pt x="11473" y="17207"/>
                  </a:moveTo>
                  <a:cubicBezTo>
                    <a:pt x="11473" y="17691"/>
                    <a:pt x="11203" y="18013"/>
                    <a:pt x="10800" y="18013"/>
                  </a:cubicBezTo>
                  <a:cubicBezTo>
                    <a:pt x="10396" y="18013"/>
                    <a:pt x="10059" y="17691"/>
                    <a:pt x="10059" y="17207"/>
                  </a:cubicBezTo>
                  <a:cubicBezTo>
                    <a:pt x="10059" y="16724"/>
                    <a:pt x="10396" y="16321"/>
                    <a:pt x="10800" y="16321"/>
                  </a:cubicBezTo>
                  <a:cubicBezTo>
                    <a:pt x="11203" y="16321"/>
                    <a:pt x="11473" y="16724"/>
                    <a:pt x="11473" y="17207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600"/>
              </a:pPr>
            </a:p>
          </p:txBody>
        </p:sp>
        <p:sp>
          <p:nvSpPr>
            <p:cNvPr id="419" name="Freeform 505"/>
            <p:cNvSpPr/>
            <p:nvPr/>
          </p:nvSpPr>
          <p:spPr>
            <a:xfrm>
              <a:off x="-1" y="-1"/>
              <a:ext cx="365761" cy="365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886"/>
                  </a:moveTo>
                  <a:cubicBezTo>
                    <a:pt x="16242" y="886"/>
                    <a:pt x="20672" y="5316"/>
                    <a:pt x="20672" y="10800"/>
                  </a:cubicBezTo>
                  <a:cubicBezTo>
                    <a:pt x="20672" y="16242"/>
                    <a:pt x="16242" y="20672"/>
                    <a:pt x="10800" y="20672"/>
                  </a:cubicBezTo>
                  <a:cubicBezTo>
                    <a:pt x="5316" y="20672"/>
                    <a:pt x="886" y="16242"/>
                    <a:pt x="886" y="10800"/>
                  </a:cubicBezTo>
                  <a:cubicBezTo>
                    <a:pt x="886" y="5316"/>
                    <a:pt x="5316" y="886"/>
                    <a:pt x="10800" y="886"/>
                  </a:cubicBezTo>
                  <a:moveTo>
                    <a:pt x="10800" y="0"/>
                  </a:moveTo>
                  <a:cubicBezTo>
                    <a:pt x="4809" y="0"/>
                    <a:pt x="0" y="4809"/>
                    <a:pt x="0" y="10800"/>
                  </a:cubicBezTo>
                  <a:cubicBezTo>
                    <a:pt x="0" y="16748"/>
                    <a:pt x="4809" y="21600"/>
                    <a:pt x="10800" y="21600"/>
                  </a:cubicBezTo>
                  <a:cubicBezTo>
                    <a:pt x="16748" y="21600"/>
                    <a:pt x="21600" y="16748"/>
                    <a:pt x="21600" y="10800"/>
                  </a:cubicBezTo>
                  <a:cubicBezTo>
                    <a:pt x="21600" y="4809"/>
                    <a:pt x="16748" y="0"/>
                    <a:pt x="10800" y="0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600"/>
              </a:pPr>
            </a:p>
          </p:txBody>
        </p:sp>
      </p:grpSp>
      <p:grpSp>
        <p:nvGrpSpPr>
          <p:cNvPr id="423" name="Group 826"/>
          <p:cNvGrpSpPr/>
          <p:nvPr/>
        </p:nvGrpSpPr>
        <p:grpSpPr>
          <a:xfrm>
            <a:off x="8921888" y="6243246"/>
            <a:ext cx="365761" cy="365761"/>
            <a:chOff x="0" y="0"/>
            <a:chExt cx="365760" cy="365760"/>
          </a:xfrm>
        </p:grpSpPr>
        <p:sp>
          <p:nvSpPr>
            <p:cNvPr id="421" name="Freeform 827"/>
            <p:cNvSpPr/>
            <p:nvPr/>
          </p:nvSpPr>
          <p:spPr>
            <a:xfrm>
              <a:off x="-1" y="-1"/>
              <a:ext cx="365761" cy="365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928"/>
                  </a:moveTo>
                  <a:cubicBezTo>
                    <a:pt x="16242" y="928"/>
                    <a:pt x="20714" y="5358"/>
                    <a:pt x="20714" y="10800"/>
                  </a:cubicBezTo>
                  <a:cubicBezTo>
                    <a:pt x="20714" y="16284"/>
                    <a:pt x="16242" y="20714"/>
                    <a:pt x="10800" y="20714"/>
                  </a:cubicBezTo>
                  <a:cubicBezTo>
                    <a:pt x="5358" y="20714"/>
                    <a:pt x="886" y="16284"/>
                    <a:pt x="886" y="10800"/>
                  </a:cubicBezTo>
                  <a:cubicBezTo>
                    <a:pt x="886" y="5358"/>
                    <a:pt x="5358" y="928"/>
                    <a:pt x="10800" y="928"/>
                  </a:cubicBezTo>
                  <a:moveTo>
                    <a:pt x="10800" y="0"/>
                  </a:moveTo>
                  <a:cubicBezTo>
                    <a:pt x="4852" y="0"/>
                    <a:pt x="0" y="4852"/>
                    <a:pt x="0" y="10800"/>
                  </a:cubicBezTo>
                  <a:cubicBezTo>
                    <a:pt x="0" y="16791"/>
                    <a:pt x="4852" y="21600"/>
                    <a:pt x="10800" y="21600"/>
                  </a:cubicBezTo>
                  <a:cubicBezTo>
                    <a:pt x="16748" y="21600"/>
                    <a:pt x="21600" y="16791"/>
                    <a:pt x="21600" y="10800"/>
                  </a:cubicBezTo>
                  <a:cubicBezTo>
                    <a:pt x="21600" y="4852"/>
                    <a:pt x="16748" y="0"/>
                    <a:pt x="10800" y="0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600"/>
              </a:pPr>
            </a:p>
          </p:txBody>
        </p:sp>
        <p:sp>
          <p:nvSpPr>
            <p:cNvPr id="422" name="Freeform 828"/>
            <p:cNvSpPr/>
            <p:nvPr/>
          </p:nvSpPr>
          <p:spPr>
            <a:xfrm>
              <a:off x="98970" y="68848"/>
              <a:ext cx="167820" cy="2280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662" y="17415"/>
                  </a:moveTo>
                  <a:cubicBezTo>
                    <a:pt x="19662" y="12960"/>
                    <a:pt x="19662" y="12960"/>
                    <a:pt x="19662" y="12960"/>
                  </a:cubicBezTo>
                  <a:cubicBezTo>
                    <a:pt x="19662" y="10868"/>
                    <a:pt x="17262" y="10125"/>
                    <a:pt x="15692" y="10125"/>
                  </a:cubicBezTo>
                  <a:cubicBezTo>
                    <a:pt x="11815" y="10125"/>
                    <a:pt x="11815" y="10125"/>
                    <a:pt x="11815" y="10125"/>
                  </a:cubicBezTo>
                  <a:cubicBezTo>
                    <a:pt x="11815" y="4320"/>
                    <a:pt x="11815" y="4320"/>
                    <a:pt x="11815" y="4320"/>
                  </a:cubicBezTo>
                  <a:cubicBezTo>
                    <a:pt x="11815" y="4320"/>
                    <a:pt x="11723" y="4252"/>
                    <a:pt x="11723" y="4185"/>
                  </a:cubicBezTo>
                  <a:cubicBezTo>
                    <a:pt x="12923" y="3915"/>
                    <a:pt x="13754" y="3105"/>
                    <a:pt x="13754" y="2160"/>
                  </a:cubicBezTo>
                  <a:cubicBezTo>
                    <a:pt x="13754" y="1012"/>
                    <a:pt x="12462" y="0"/>
                    <a:pt x="10800" y="0"/>
                  </a:cubicBezTo>
                  <a:cubicBezTo>
                    <a:pt x="9138" y="0"/>
                    <a:pt x="7846" y="1012"/>
                    <a:pt x="7846" y="2160"/>
                  </a:cubicBezTo>
                  <a:cubicBezTo>
                    <a:pt x="7846" y="3105"/>
                    <a:pt x="8677" y="3915"/>
                    <a:pt x="9877" y="4185"/>
                  </a:cubicBezTo>
                  <a:cubicBezTo>
                    <a:pt x="9877" y="4252"/>
                    <a:pt x="9785" y="4320"/>
                    <a:pt x="9785" y="4320"/>
                  </a:cubicBezTo>
                  <a:cubicBezTo>
                    <a:pt x="9785" y="10125"/>
                    <a:pt x="9785" y="10125"/>
                    <a:pt x="9785" y="10125"/>
                  </a:cubicBezTo>
                  <a:cubicBezTo>
                    <a:pt x="5908" y="10125"/>
                    <a:pt x="5908" y="10125"/>
                    <a:pt x="5908" y="10125"/>
                  </a:cubicBezTo>
                  <a:cubicBezTo>
                    <a:pt x="5538" y="10125"/>
                    <a:pt x="3877" y="10057"/>
                    <a:pt x="3877" y="8640"/>
                  </a:cubicBezTo>
                  <a:cubicBezTo>
                    <a:pt x="3877" y="4185"/>
                    <a:pt x="3877" y="4185"/>
                    <a:pt x="3877" y="4185"/>
                  </a:cubicBezTo>
                  <a:cubicBezTo>
                    <a:pt x="5077" y="3915"/>
                    <a:pt x="5908" y="3105"/>
                    <a:pt x="5908" y="2160"/>
                  </a:cubicBezTo>
                  <a:cubicBezTo>
                    <a:pt x="5908" y="1012"/>
                    <a:pt x="4523" y="0"/>
                    <a:pt x="2954" y="0"/>
                  </a:cubicBezTo>
                  <a:cubicBezTo>
                    <a:pt x="1292" y="0"/>
                    <a:pt x="0" y="1012"/>
                    <a:pt x="0" y="2160"/>
                  </a:cubicBezTo>
                  <a:cubicBezTo>
                    <a:pt x="0" y="3105"/>
                    <a:pt x="831" y="3915"/>
                    <a:pt x="1938" y="4185"/>
                  </a:cubicBezTo>
                  <a:cubicBezTo>
                    <a:pt x="1938" y="8640"/>
                    <a:pt x="1938" y="8640"/>
                    <a:pt x="1938" y="8640"/>
                  </a:cubicBezTo>
                  <a:cubicBezTo>
                    <a:pt x="1938" y="10800"/>
                    <a:pt x="4338" y="11543"/>
                    <a:pt x="5908" y="11543"/>
                  </a:cubicBezTo>
                  <a:cubicBezTo>
                    <a:pt x="9785" y="11543"/>
                    <a:pt x="9785" y="11543"/>
                    <a:pt x="9785" y="11543"/>
                  </a:cubicBezTo>
                  <a:cubicBezTo>
                    <a:pt x="9785" y="17415"/>
                    <a:pt x="9785" y="17415"/>
                    <a:pt x="9785" y="17415"/>
                  </a:cubicBezTo>
                  <a:cubicBezTo>
                    <a:pt x="8677" y="17753"/>
                    <a:pt x="7846" y="18495"/>
                    <a:pt x="7846" y="19440"/>
                  </a:cubicBezTo>
                  <a:cubicBezTo>
                    <a:pt x="7846" y="20655"/>
                    <a:pt x="9138" y="21600"/>
                    <a:pt x="10800" y="21600"/>
                  </a:cubicBezTo>
                  <a:cubicBezTo>
                    <a:pt x="12462" y="21600"/>
                    <a:pt x="13754" y="20655"/>
                    <a:pt x="13754" y="19440"/>
                  </a:cubicBezTo>
                  <a:cubicBezTo>
                    <a:pt x="13754" y="18495"/>
                    <a:pt x="12923" y="17753"/>
                    <a:pt x="11815" y="17415"/>
                  </a:cubicBezTo>
                  <a:cubicBezTo>
                    <a:pt x="11815" y="11543"/>
                    <a:pt x="11815" y="11543"/>
                    <a:pt x="11815" y="11543"/>
                  </a:cubicBezTo>
                  <a:cubicBezTo>
                    <a:pt x="15692" y="11543"/>
                    <a:pt x="15692" y="11543"/>
                    <a:pt x="15692" y="11543"/>
                  </a:cubicBezTo>
                  <a:cubicBezTo>
                    <a:pt x="16062" y="11543"/>
                    <a:pt x="17723" y="11610"/>
                    <a:pt x="17723" y="12960"/>
                  </a:cubicBezTo>
                  <a:cubicBezTo>
                    <a:pt x="17723" y="17415"/>
                    <a:pt x="17723" y="17415"/>
                    <a:pt x="17723" y="17415"/>
                  </a:cubicBezTo>
                  <a:cubicBezTo>
                    <a:pt x="16523" y="17753"/>
                    <a:pt x="15692" y="18495"/>
                    <a:pt x="15692" y="19440"/>
                  </a:cubicBezTo>
                  <a:cubicBezTo>
                    <a:pt x="15692" y="20655"/>
                    <a:pt x="17077" y="21600"/>
                    <a:pt x="18646" y="21600"/>
                  </a:cubicBezTo>
                  <a:cubicBezTo>
                    <a:pt x="20308" y="21600"/>
                    <a:pt x="21600" y="20655"/>
                    <a:pt x="21600" y="19440"/>
                  </a:cubicBezTo>
                  <a:cubicBezTo>
                    <a:pt x="21600" y="18495"/>
                    <a:pt x="20769" y="17753"/>
                    <a:pt x="19662" y="17415"/>
                  </a:cubicBezTo>
                  <a:close/>
                  <a:moveTo>
                    <a:pt x="2954" y="1485"/>
                  </a:moveTo>
                  <a:cubicBezTo>
                    <a:pt x="3508" y="1485"/>
                    <a:pt x="3877" y="1755"/>
                    <a:pt x="3877" y="2160"/>
                  </a:cubicBezTo>
                  <a:cubicBezTo>
                    <a:pt x="3877" y="2565"/>
                    <a:pt x="3508" y="2902"/>
                    <a:pt x="2954" y="2902"/>
                  </a:cubicBezTo>
                  <a:cubicBezTo>
                    <a:pt x="2400" y="2902"/>
                    <a:pt x="1938" y="2565"/>
                    <a:pt x="1938" y="2160"/>
                  </a:cubicBezTo>
                  <a:cubicBezTo>
                    <a:pt x="1938" y="1755"/>
                    <a:pt x="2400" y="1485"/>
                    <a:pt x="2954" y="1485"/>
                  </a:cubicBezTo>
                  <a:close/>
                  <a:moveTo>
                    <a:pt x="10800" y="1485"/>
                  </a:moveTo>
                  <a:cubicBezTo>
                    <a:pt x="11354" y="1485"/>
                    <a:pt x="11815" y="1755"/>
                    <a:pt x="11815" y="2160"/>
                  </a:cubicBezTo>
                  <a:cubicBezTo>
                    <a:pt x="11815" y="2565"/>
                    <a:pt x="11354" y="2902"/>
                    <a:pt x="10800" y="2902"/>
                  </a:cubicBezTo>
                  <a:cubicBezTo>
                    <a:pt x="10246" y="2902"/>
                    <a:pt x="9785" y="2565"/>
                    <a:pt x="9785" y="2160"/>
                  </a:cubicBezTo>
                  <a:cubicBezTo>
                    <a:pt x="9785" y="1755"/>
                    <a:pt x="10246" y="1485"/>
                    <a:pt x="10800" y="1485"/>
                  </a:cubicBezTo>
                  <a:close/>
                  <a:moveTo>
                    <a:pt x="10800" y="20183"/>
                  </a:moveTo>
                  <a:cubicBezTo>
                    <a:pt x="10246" y="20183"/>
                    <a:pt x="9785" y="19845"/>
                    <a:pt x="9785" y="19440"/>
                  </a:cubicBezTo>
                  <a:cubicBezTo>
                    <a:pt x="9785" y="19035"/>
                    <a:pt x="10246" y="18765"/>
                    <a:pt x="10800" y="18765"/>
                  </a:cubicBezTo>
                  <a:cubicBezTo>
                    <a:pt x="11354" y="18765"/>
                    <a:pt x="11815" y="19035"/>
                    <a:pt x="11815" y="19440"/>
                  </a:cubicBezTo>
                  <a:cubicBezTo>
                    <a:pt x="11815" y="19845"/>
                    <a:pt x="11354" y="20183"/>
                    <a:pt x="10800" y="20183"/>
                  </a:cubicBezTo>
                  <a:close/>
                  <a:moveTo>
                    <a:pt x="18646" y="20183"/>
                  </a:moveTo>
                  <a:cubicBezTo>
                    <a:pt x="18092" y="20183"/>
                    <a:pt x="17723" y="19845"/>
                    <a:pt x="17723" y="19440"/>
                  </a:cubicBezTo>
                  <a:cubicBezTo>
                    <a:pt x="17723" y="19035"/>
                    <a:pt x="18092" y="18765"/>
                    <a:pt x="18646" y="18765"/>
                  </a:cubicBezTo>
                  <a:cubicBezTo>
                    <a:pt x="19200" y="18765"/>
                    <a:pt x="19662" y="19035"/>
                    <a:pt x="19662" y="19440"/>
                  </a:cubicBezTo>
                  <a:cubicBezTo>
                    <a:pt x="19662" y="19845"/>
                    <a:pt x="19200" y="20183"/>
                    <a:pt x="18646" y="20183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600"/>
              </a:pPr>
            </a:p>
          </p:txBody>
        </p:sp>
      </p:grpSp>
      <p:grpSp>
        <p:nvGrpSpPr>
          <p:cNvPr id="426" name="Rounded Rectangle 51"/>
          <p:cNvGrpSpPr/>
          <p:nvPr/>
        </p:nvGrpSpPr>
        <p:grpSpPr>
          <a:xfrm>
            <a:off x="2139453" y="5675926"/>
            <a:ext cx="2286001" cy="1003853"/>
            <a:chOff x="0" y="0"/>
            <a:chExt cx="2286000" cy="1003852"/>
          </a:xfrm>
        </p:grpSpPr>
        <p:sp>
          <p:nvSpPr>
            <p:cNvPr id="424" name="Rounded Rectangle"/>
            <p:cNvSpPr/>
            <p:nvPr/>
          </p:nvSpPr>
          <p:spPr>
            <a:xfrm>
              <a:off x="0" y="0"/>
              <a:ext cx="2286000" cy="1003853"/>
            </a:xfrm>
            <a:prstGeom prst="roundRect">
              <a:avLst>
                <a:gd name="adj" fmla="val 16667"/>
              </a:avLst>
            </a:pr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5999"/>
                </a:lnSpc>
              </a:pPr>
            </a:p>
          </p:txBody>
        </p:sp>
        <p:sp>
          <p:nvSpPr>
            <p:cNvPr id="425" name="Based on height &amp; leaf size – what kind of plant is this?"/>
            <p:cNvSpPr txBox="1"/>
            <p:nvPr/>
          </p:nvSpPr>
          <p:spPr>
            <a:xfrm>
              <a:off x="61703" y="61703"/>
              <a:ext cx="2162594" cy="461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t">
              <a:spAutoFit/>
            </a:bodyPr>
            <a:lstStyle>
              <a:lvl1pPr algn="ctr">
                <a:lnSpc>
                  <a:spcPct val="105999"/>
                </a:lnSpc>
                <a:defRPr sz="1000"/>
              </a:lvl1pPr>
            </a:lstStyle>
            <a:p>
              <a:pPr/>
              <a:r>
                <a:t>Based on height &amp; leaf size – what kind of plant is this? </a:t>
              </a:r>
            </a:p>
          </p:txBody>
        </p:sp>
      </p:grpSp>
      <p:grpSp>
        <p:nvGrpSpPr>
          <p:cNvPr id="429" name="Rounded Rectangle 52"/>
          <p:cNvGrpSpPr/>
          <p:nvPr/>
        </p:nvGrpSpPr>
        <p:grpSpPr>
          <a:xfrm>
            <a:off x="5050611" y="5675926"/>
            <a:ext cx="2286001" cy="1003853"/>
            <a:chOff x="0" y="0"/>
            <a:chExt cx="2286000" cy="1003852"/>
          </a:xfrm>
        </p:grpSpPr>
        <p:sp>
          <p:nvSpPr>
            <p:cNvPr id="427" name="Rounded Rectangle"/>
            <p:cNvSpPr/>
            <p:nvPr/>
          </p:nvSpPr>
          <p:spPr>
            <a:xfrm>
              <a:off x="0" y="0"/>
              <a:ext cx="2286000" cy="1003853"/>
            </a:xfrm>
            <a:prstGeom prst="roundRect">
              <a:avLst>
                <a:gd name="adj" fmla="val 16667"/>
              </a:avLst>
            </a:prstGeom>
            <a:noFill/>
            <a:ln w="25400" cap="flat">
              <a:solidFill>
                <a:srgbClr val="DCDEE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5999"/>
                </a:lnSpc>
              </a:pPr>
            </a:p>
          </p:txBody>
        </p:sp>
        <p:sp>
          <p:nvSpPr>
            <p:cNvPr id="428" name="Do I have enough information to determine the type of plant?"/>
            <p:cNvSpPr txBox="1"/>
            <p:nvPr/>
          </p:nvSpPr>
          <p:spPr>
            <a:xfrm>
              <a:off x="61703" y="61703"/>
              <a:ext cx="2162594" cy="461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t">
              <a:spAutoFit/>
            </a:bodyPr>
            <a:lstStyle>
              <a:lvl1pPr algn="ctr">
                <a:lnSpc>
                  <a:spcPct val="105999"/>
                </a:lnSpc>
                <a:defRPr sz="1000"/>
              </a:lvl1pPr>
            </a:lstStyle>
            <a:p>
              <a:pPr/>
              <a:r>
                <a:t>Do I have enough information to determine the type of plant?</a:t>
              </a:r>
            </a:p>
          </p:txBody>
        </p:sp>
      </p:grpSp>
      <p:grpSp>
        <p:nvGrpSpPr>
          <p:cNvPr id="432" name="Rounded Rectangle 53"/>
          <p:cNvGrpSpPr/>
          <p:nvPr/>
        </p:nvGrpSpPr>
        <p:grpSpPr>
          <a:xfrm>
            <a:off x="7961769" y="5675926"/>
            <a:ext cx="2286001" cy="1003853"/>
            <a:chOff x="0" y="0"/>
            <a:chExt cx="2286000" cy="1003852"/>
          </a:xfrm>
        </p:grpSpPr>
        <p:sp>
          <p:nvSpPr>
            <p:cNvPr id="430" name="Rounded Rectangle"/>
            <p:cNvSpPr/>
            <p:nvPr/>
          </p:nvSpPr>
          <p:spPr>
            <a:xfrm>
              <a:off x="0" y="0"/>
              <a:ext cx="2286000" cy="1003853"/>
            </a:xfrm>
            <a:prstGeom prst="roundRect">
              <a:avLst>
                <a:gd name="adj" fmla="val 16667"/>
              </a:avLst>
            </a:prstGeom>
            <a:noFill/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algn="ctr">
                <a:lnSpc>
                  <a:spcPct val="105999"/>
                </a:lnSpc>
              </a:pPr>
            </a:p>
          </p:txBody>
        </p:sp>
        <p:sp>
          <p:nvSpPr>
            <p:cNvPr id="431" name="Why is plant height more important than leaf size?"/>
            <p:cNvSpPr txBox="1"/>
            <p:nvPr/>
          </p:nvSpPr>
          <p:spPr>
            <a:xfrm>
              <a:off x="61703" y="61703"/>
              <a:ext cx="2162594" cy="4611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t">
              <a:spAutoFit/>
            </a:bodyPr>
            <a:lstStyle>
              <a:lvl1pPr algn="ctr">
                <a:lnSpc>
                  <a:spcPct val="105999"/>
                </a:lnSpc>
                <a:defRPr sz="1000"/>
              </a:lvl1pPr>
            </a:lstStyle>
            <a:p>
              <a:pPr/>
              <a:r>
                <a:t>Why is plant height more important than leaf size?</a:t>
              </a:r>
            </a:p>
          </p:txBody>
        </p:sp>
      </p:grpSp>
      <p:grpSp>
        <p:nvGrpSpPr>
          <p:cNvPr id="460" name="Group 5"/>
          <p:cNvGrpSpPr/>
          <p:nvPr/>
        </p:nvGrpSpPr>
        <p:grpSpPr>
          <a:xfrm>
            <a:off x="6812271" y="2096922"/>
            <a:ext cx="4800599" cy="3086686"/>
            <a:chOff x="0" y="0"/>
            <a:chExt cx="4800598" cy="3086684"/>
          </a:xfrm>
        </p:grpSpPr>
        <p:grpSp>
          <p:nvGrpSpPr>
            <p:cNvPr id="435" name="Rectangle 126"/>
            <p:cNvGrpSpPr/>
            <p:nvPr/>
          </p:nvGrpSpPr>
          <p:grpSpPr>
            <a:xfrm>
              <a:off x="1660408" y="-1"/>
              <a:ext cx="1505175" cy="591365"/>
              <a:chOff x="0" y="0"/>
              <a:chExt cx="1505174" cy="591363"/>
            </a:xfrm>
          </p:grpSpPr>
          <p:sp>
            <p:nvSpPr>
              <p:cNvPr id="433" name="Rectangle"/>
              <p:cNvSpPr/>
              <p:nvPr/>
            </p:nvSpPr>
            <p:spPr>
              <a:xfrm>
                <a:off x="-1" y="-1"/>
                <a:ext cx="1505176" cy="591365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5999"/>
                  </a:lnSpc>
                </a:pPr>
              </a:p>
            </p:txBody>
          </p:sp>
          <p:sp>
            <p:nvSpPr>
              <p:cNvPr id="434" name="Height of Plant"/>
              <p:cNvSpPr txBox="1"/>
              <p:nvPr/>
            </p:nvSpPr>
            <p:spPr>
              <a:xfrm>
                <a:off x="-1" y="132866"/>
                <a:ext cx="1505176" cy="3256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8900" tIns="88900" rIns="88900" bIns="88900" numCol="1" anchor="ctr">
                <a:spAutoFit/>
              </a:bodyPr>
              <a:lstStyle>
                <a:lvl1pPr algn="ctr">
                  <a:lnSpc>
                    <a:spcPct val="105999"/>
                  </a:lnSpc>
                  <a:defRPr b="1" sz="11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Height of Plant</a:t>
                </a:r>
              </a:p>
            </p:txBody>
          </p:sp>
        </p:grpSp>
        <p:grpSp>
          <p:nvGrpSpPr>
            <p:cNvPr id="438" name="Rectangle 127"/>
            <p:cNvGrpSpPr/>
            <p:nvPr/>
          </p:nvGrpSpPr>
          <p:grpSpPr>
            <a:xfrm>
              <a:off x="391389" y="975648"/>
              <a:ext cx="1694993" cy="366278"/>
              <a:chOff x="0" y="0"/>
              <a:chExt cx="1694992" cy="366277"/>
            </a:xfrm>
          </p:grpSpPr>
          <p:sp>
            <p:nvSpPr>
              <p:cNvPr id="436" name="Rectangle"/>
              <p:cNvSpPr/>
              <p:nvPr/>
            </p:nvSpPr>
            <p:spPr>
              <a:xfrm>
                <a:off x="-1" y="-1"/>
                <a:ext cx="1694994" cy="366279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5999"/>
                  </a:lnSpc>
                </a:pPr>
              </a:p>
            </p:txBody>
          </p:sp>
          <p:sp>
            <p:nvSpPr>
              <p:cNvPr id="437" name="Leaf Size"/>
              <p:cNvSpPr txBox="1"/>
              <p:nvPr/>
            </p:nvSpPr>
            <p:spPr>
              <a:xfrm>
                <a:off x="-1" y="20323"/>
                <a:ext cx="1694994" cy="3256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8900" tIns="88900" rIns="88900" bIns="88900" numCol="1" anchor="ctr">
                <a:spAutoFit/>
              </a:bodyPr>
              <a:lstStyle>
                <a:lvl1pPr algn="ctr">
                  <a:lnSpc>
                    <a:spcPct val="105999"/>
                  </a:lnSpc>
                  <a:defRPr b="1" sz="11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Leaf Size</a:t>
                </a:r>
              </a:p>
            </p:txBody>
          </p:sp>
        </p:grpSp>
        <p:grpSp>
          <p:nvGrpSpPr>
            <p:cNvPr id="441" name="Rectangle 128"/>
            <p:cNvGrpSpPr/>
            <p:nvPr/>
          </p:nvGrpSpPr>
          <p:grpSpPr>
            <a:xfrm>
              <a:off x="2758469" y="1529190"/>
              <a:ext cx="1505175" cy="357602"/>
              <a:chOff x="0" y="0"/>
              <a:chExt cx="1505174" cy="357601"/>
            </a:xfrm>
          </p:grpSpPr>
          <p:sp>
            <p:nvSpPr>
              <p:cNvPr id="439" name="Rectangle"/>
              <p:cNvSpPr/>
              <p:nvPr/>
            </p:nvSpPr>
            <p:spPr>
              <a:xfrm>
                <a:off x="-1" y="-1"/>
                <a:ext cx="1505176" cy="357603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lnSpc>
                    <a:spcPct val="105999"/>
                  </a:lnSpc>
                </a:pPr>
              </a:p>
            </p:txBody>
          </p:sp>
          <p:sp>
            <p:nvSpPr>
              <p:cNvPr id="440" name="Flowering"/>
              <p:cNvSpPr txBox="1"/>
              <p:nvPr/>
            </p:nvSpPr>
            <p:spPr>
              <a:xfrm>
                <a:off x="-1" y="15985"/>
                <a:ext cx="1505176" cy="32563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8900" tIns="88900" rIns="88900" bIns="88900" numCol="1" anchor="ctr">
                <a:spAutoFit/>
              </a:bodyPr>
              <a:lstStyle>
                <a:lvl1pPr algn="ctr">
                  <a:lnSpc>
                    <a:spcPct val="105999"/>
                  </a:lnSpc>
                  <a:defRPr b="1" sz="1100">
                    <a:solidFill>
                      <a:srgbClr val="FFFFFF"/>
                    </a:solidFill>
                  </a:defRPr>
                </a:lvl1pPr>
              </a:lstStyle>
              <a:p>
                <a:pPr/>
                <a:r>
                  <a:t>Flowering</a:t>
                </a:r>
              </a:p>
            </p:txBody>
          </p:sp>
        </p:grpSp>
        <p:sp>
          <p:nvSpPr>
            <p:cNvPr id="442" name="Straight Connector 129"/>
            <p:cNvSpPr/>
            <p:nvPr/>
          </p:nvSpPr>
          <p:spPr>
            <a:xfrm flipH="1">
              <a:off x="1238887" y="591363"/>
              <a:ext cx="1174110" cy="384285"/>
            </a:xfrm>
            <a:prstGeom prst="line">
              <a:avLst/>
            </a:prstGeom>
            <a:noFill/>
            <a:ln w="9525" cap="flat">
              <a:solidFill>
                <a:srgbClr val="DCDEE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3" name="Straight Connector 130"/>
            <p:cNvSpPr/>
            <p:nvPr/>
          </p:nvSpPr>
          <p:spPr>
            <a:xfrm flipH="1" flipV="1">
              <a:off x="2412997" y="591363"/>
              <a:ext cx="1098061" cy="937828"/>
            </a:xfrm>
            <a:prstGeom prst="line">
              <a:avLst/>
            </a:prstGeom>
            <a:noFill/>
            <a:ln w="9525" cap="flat">
              <a:solidFill>
                <a:srgbClr val="DCDEE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4" name="Straight Connector 131"/>
            <p:cNvSpPr/>
            <p:nvPr/>
          </p:nvSpPr>
          <p:spPr>
            <a:xfrm flipH="1">
              <a:off x="756542" y="1341925"/>
              <a:ext cx="482345" cy="1181508"/>
            </a:xfrm>
            <a:prstGeom prst="line">
              <a:avLst/>
            </a:prstGeom>
            <a:noFill/>
            <a:ln w="9525" cap="flat">
              <a:solidFill>
                <a:srgbClr val="DCDEE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5" name="Straight Connector 132"/>
            <p:cNvSpPr/>
            <p:nvPr/>
          </p:nvSpPr>
          <p:spPr>
            <a:xfrm>
              <a:off x="1238886" y="1341925"/>
              <a:ext cx="632281" cy="1182243"/>
            </a:xfrm>
            <a:prstGeom prst="line">
              <a:avLst/>
            </a:prstGeom>
            <a:noFill/>
            <a:ln w="9525" cap="flat">
              <a:solidFill>
                <a:srgbClr val="DCDEE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6" name="Straight Connector 133"/>
            <p:cNvSpPr/>
            <p:nvPr/>
          </p:nvSpPr>
          <p:spPr>
            <a:xfrm flipH="1">
              <a:off x="2989001" y="1886791"/>
              <a:ext cx="522057" cy="637142"/>
            </a:xfrm>
            <a:prstGeom prst="line">
              <a:avLst/>
            </a:prstGeom>
            <a:noFill/>
            <a:ln w="9525" cap="flat">
              <a:solidFill>
                <a:srgbClr val="DCDEE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7" name="Straight Connector 134"/>
            <p:cNvSpPr/>
            <p:nvPr/>
          </p:nvSpPr>
          <p:spPr>
            <a:xfrm>
              <a:off x="3511057" y="1886791"/>
              <a:ext cx="513564" cy="638200"/>
            </a:xfrm>
            <a:prstGeom prst="line">
              <a:avLst/>
            </a:prstGeom>
            <a:noFill/>
            <a:ln w="9525" cap="flat">
              <a:solidFill>
                <a:srgbClr val="DCDEE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8" name="Freeform 1009"/>
            <p:cNvSpPr/>
            <p:nvPr/>
          </p:nvSpPr>
          <p:spPr>
            <a:xfrm>
              <a:off x="2711767" y="2523932"/>
              <a:ext cx="554467" cy="5622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577" y="9619"/>
                  </a:moveTo>
                  <a:cubicBezTo>
                    <a:pt x="9619" y="9703"/>
                    <a:pt x="9619" y="9745"/>
                    <a:pt x="9661" y="9787"/>
                  </a:cubicBezTo>
                  <a:cubicBezTo>
                    <a:pt x="9619" y="9830"/>
                    <a:pt x="9619" y="9872"/>
                    <a:pt x="9577" y="9914"/>
                  </a:cubicBezTo>
                  <a:cubicBezTo>
                    <a:pt x="9450" y="10631"/>
                    <a:pt x="9155" y="10716"/>
                    <a:pt x="9028" y="10716"/>
                  </a:cubicBezTo>
                  <a:cubicBezTo>
                    <a:pt x="8227" y="10969"/>
                    <a:pt x="6581" y="9830"/>
                    <a:pt x="5400" y="8775"/>
                  </a:cubicBezTo>
                  <a:cubicBezTo>
                    <a:pt x="7889" y="8269"/>
                    <a:pt x="8902" y="8606"/>
                    <a:pt x="9239" y="8902"/>
                  </a:cubicBezTo>
                  <a:cubicBezTo>
                    <a:pt x="9366" y="8986"/>
                    <a:pt x="9450" y="9112"/>
                    <a:pt x="9534" y="9197"/>
                  </a:cubicBezTo>
                  <a:cubicBezTo>
                    <a:pt x="9534" y="9408"/>
                    <a:pt x="9577" y="9577"/>
                    <a:pt x="9577" y="9619"/>
                  </a:cubicBezTo>
                  <a:close/>
                  <a:moveTo>
                    <a:pt x="10842" y="7720"/>
                  </a:moveTo>
                  <a:cubicBezTo>
                    <a:pt x="10209" y="8395"/>
                    <a:pt x="10463" y="9366"/>
                    <a:pt x="10463" y="9408"/>
                  </a:cubicBezTo>
                  <a:cubicBezTo>
                    <a:pt x="10463" y="9408"/>
                    <a:pt x="10463" y="9408"/>
                    <a:pt x="10463" y="9408"/>
                  </a:cubicBezTo>
                  <a:cubicBezTo>
                    <a:pt x="10673" y="10336"/>
                    <a:pt x="11095" y="10462"/>
                    <a:pt x="11222" y="10462"/>
                  </a:cubicBezTo>
                  <a:cubicBezTo>
                    <a:pt x="12361" y="10758"/>
                    <a:pt x="14681" y="8859"/>
                    <a:pt x="16242" y="7256"/>
                  </a:cubicBezTo>
                  <a:cubicBezTo>
                    <a:pt x="15103" y="7045"/>
                    <a:pt x="14175" y="6961"/>
                    <a:pt x="13458" y="6961"/>
                  </a:cubicBezTo>
                  <a:cubicBezTo>
                    <a:pt x="11981" y="6961"/>
                    <a:pt x="11222" y="7341"/>
                    <a:pt x="10842" y="7720"/>
                  </a:cubicBezTo>
                  <a:close/>
                  <a:moveTo>
                    <a:pt x="21600" y="10800"/>
                  </a:moveTo>
                  <a:cubicBezTo>
                    <a:pt x="21600" y="16748"/>
                    <a:pt x="16748" y="21600"/>
                    <a:pt x="10800" y="21600"/>
                  </a:cubicBezTo>
                  <a:cubicBezTo>
                    <a:pt x="4809" y="21600"/>
                    <a:pt x="0" y="16748"/>
                    <a:pt x="0" y="10800"/>
                  </a:cubicBezTo>
                  <a:cubicBezTo>
                    <a:pt x="0" y="4809"/>
                    <a:pt x="4809" y="0"/>
                    <a:pt x="10800" y="0"/>
                  </a:cubicBezTo>
                  <a:cubicBezTo>
                    <a:pt x="16748" y="0"/>
                    <a:pt x="21600" y="4809"/>
                    <a:pt x="21600" y="10800"/>
                  </a:cubicBezTo>
                  <a:close/>
                  <a:moveTo>
                    <a:pt x="17508" y="6877"/>
                  </a:moveTo>
                  <a:cubicBezTo>
                    <a:pt x="17466" y="6708"/>
                    <a:pt x="17339" y="6581"/>
                    <a:pt x="17170" y="6539"/>
                  </a:cubicBezTo>
                  <a:cubicBezTo>
                    <a:pt x="13669" y="5737"/>
                    <a:pt x="11306" y="5906"/>
                    <a:pt x="10209" y="7087"/>
                  </a:cubicBezTo>
                  <a:cubicBezTo>
                    <a:pt x="9914" y="7425"/>
                    <a:pt x="9745" y="7762"/>
                    <a:pt x="9619" y="8100"/>
                  </a:cubicBezTo>
                  <a:cubicBezTo>
                    <a:pt x="8648" y="7467"/>
                    <a:pt x="6877" y="7467"/>
                    <a:pt x="4388" y="8058"/>
                  </a:cubicBezTo>
                  <a:cubicBezTo>
                    <a:pt x="4219" y="8100"/>
                    <a:pt x="4092" y="8227"/>
                    <a:pt x="4050" y="8395"/>
                  </a:cubicBezTo>
                  <a:cubicBezTo>
                    <a:pt x="4008" y="8522"/>
                    <a:pt x="4050" y="8691"/>
                    <a:pt x="4177" y="8817"/>
                  </a:cubicBezTo>
                  <a:cubicBezTo>
                    <a:pt x="4472" y="9155"/>
                    <a:pt x="7003" y="11644"/>
                    <a:pt x="8817" y="11644"/>
                  </a:cubicBezTo>
                  <a:cubicBezTo>
                    <a:pt x="8986" y="11644"/>
                    <a:pt x="9155" y="11644"/>
                    <a:pt x="9281" y="11602"/>
                  </a:cubicBezTo>
                  <a:cubicBezTo>
                    <a:pt x="9323" y="11602"/>
                    <a:pt x="9366" y="11559"/>
                    <a:pt x="9450" y="11559"/>
                  </a:cubicBezTo>
                  <a:cubicBezTo>
                    <a:pt x="9450" y="17086"/>
                    <a:pt x="9450" y="17086"/>
                    <a:pt x="9450" y="17086"/>
                  </a:cubicBezTo>
                  <a:cubicBezTo>
                    <a:pt x="9450" y="17339"/>
                    <a:pt x="9619" y="17550"/>
                    <a:pt x="9872" y="17550"/>
                  </a:cubicBezTo>
                  <a:cubicBezTo>
                    <a:pt x="10125" y="17550"/>
                    <a:pt x="10336" y="17339"/>
                    <a:pt x="10336" y="17086"/>
                  </a:cubicBezTo>
                  <a:cubicBezTo>
                    <a:pt x="10336" y="11011"/>
                    <a:pt x="10336" y="11011"/>
                    <a:pt x="10336" y="11011"/>
                  </a:cubicBezTo>
                  <a:cubicBezTo>
                    <a:pt x="10505" y="11180"/>
                    <a:pt x="10758" y="11306"/>
                    <a:pt x="10969" y="11348"/>
                  </a:cubicBezTo>
                  <a:cubicBezTo>
                    <a:pt x="11137" y="11391"/>
                    <a:pt x="11306" y="11391"/>
                    <a:pt x="11433" y="11391"/>
                  </a:cubicBezTo>
                  <a:cubicBezTo>
                    <a:pt x="13711" y="11391"/>
                    <a:pt x="17044" y="7720"/>
                    <a:pt x="17423" y="7298"/>
                  </a:cubicBezTo>
                  <a:cubicBezTo>
                    <a:pt x="17508" y="7172"/>
                    <a:pt x="17550" y="7003"/>
                    <a:pt x="17508" y="6877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49" name="Freeform 876"/>
            <p:cNvSpPr/>
            <p:nvPr/>
          </p:nvSpPr>
          <p:spPr>
            <a:xfrm>
              <a:off x="3748431" y="2524991"/>
              <a:ext cx="552378" cy="560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9450" y="14723"/>
                  </a:moveTo>
                  <a:cubicBezTo>
                    <a:pt x="9956" y="15145"/>
                    <a:pt x="10252" y="15820"/>
                    <a:pt x="10336" y="16622"/>
                  </a:cubicBezTo>
                  <a:cubicBezTo>
                    <a:pt x="9745" y="16622"/>
                    <a:pt x="8775" y="16453"/>
                    <a:pt x="8058" y="15820"/>
                  </a:cubicBezTo>
                  <a:cubicBezTo>
                    <a:pt x="7552" y="15356"/>
                    <a:pt x="7298" y="14723"/>
                    <a:pt x="7214" y="13922"/>
                  </a:cubicBezTo>
                  <a:cubicBezTo>
                    <a:pt x="7762" y="13922"/>
                    <a:pt x="8733" y="14091"/>
                    <a:pt x="9450" y="14723"/>
                  </a:cubicBezTo>
                  <a:close/>
                  <a:moveTo>
                    <a:pt x="11813" y="10842"/>
                  </a:moveTo>
                  <a:cubicBezTo>
                    <a:pt x="12192" y="11306"/>
                    <a:pt x="12698" y="11517"/>
                    <a:pt x="12909" y="11391"/>
                  </a:cubicBezTo>
                  <a:cubicBezTo>
                    <a:pt x="13078" y="11222"/>
                    <a:pt x="13078" y="10673"/>
                    <a:pt x="12698" y="10209"/>
                  </a:cubicBezTo>
                  <a:cubicBezTo>
                    <a:pt x="12614" y="10041"/>
                    <a:pt x="12488" y="9914"/>
                    <a:pt x="12319" y="9830"/>
                  </a:cubicBezTo>
                  <a:cubicBezTo>
                    <a:pt x="12150" y="10083"/>
                    <a:pt x="11897" y="10252"/>
                    <a:pt x="11602" y="10378"/>
                  </a:cubicBezTo>
                  <a:cubicBezTo>
                    <a:pt x="11644" y="10547"/>
                    <a:pt x="11728" y="10716"/>
                    <a:pt x="11813" y="10842"/>
                  </a:cubicBezTo>
                  <a:close/>
                  <a:moveTo>
                    <a:pt x="9028" y="7425"/>
                  </a:moveTo>
                  <a:cubicBezTo>
                    <a:pt x="8902" y="7341"/>
                    <a:pt x="8733" y="7256"/>
                    <a:pt x="8564" y="7214"/>
                  </a:cubicBezTo>
                  <a:cubicBezTo>
                    <a:pt x="8269" y="7087"/>
                    <a:pt x="7973" y="7087"/>
                    <a:pt x="7720" y="7172"/>
                  </a:cubicBezTo>
                  <a:cubicBezTo>
                    <a:pt x="7636" y="7172"/>
                    <a:pt x="7425" y="7256"/>
                    <a:pt x="7383" y="7383"/>
                  </a:cubicBezTo>
                  <a:cubicBezTo>
                    <a:pt x="7341" y="7552"/>
                    <a:pt x="7467" y="7720"/>
                    <a:pt x="7509" y="7805"/>
                  </a:cubicBezTo>
                  <a:cubicBezTo>
                    <a:pt x="7678" y="7973"/>
                    <a:pt x="7931" y="8142"/>
                    <a:pt x="8227" y="8269"/>
                  </a:cubicBezTo>
                  <a:cubicBezTo>
                    <a:pt x="8395" y="8311"/>
                    <a:pt x="8564" y="8311"/>
                    <a:pt x="8733" y="8311"/>
                  </a:cubicBezTo>
                  <a:cubicBezTo>
                    <a:pt x="8775" y="8016"/>
                    <a:pt x="8859" y="7720"/>
                    <a:pt x="9028" y="7425"/>
                  </a:cubicBezTo>
                  <a:close/>
                  <a:moveTo>
                    <a:pt x="13331" y="8227"/>
                  </a:moveTo>
                  <a:cubicBezTo>
                    <a:pt x="13627" y="8142"/>
                    <a:pt x="13880" y="7973"/>
                    <a:pt x="14048" y="7762"/>
                  </a:cubicBezTo>
                  <a:cubicBezTo>
                    <a:pt x="14091" y="7720"/>
                    <a:pt x="14217" y="7509"/>
                    <a:pt x="14175" y="7383"/>
                  </a:cubicBezTo>
                  <a:cubicBezTo>
                    <a:pt x="14133" y="7214"/>
                    <a:pt x="13922" y="7172"/>
                    <a:pt x="13838" y="7130"/>
                  </a:cubicBezTo>
                  <a:cubicBezTo>
                    <a:pt x="13584" y="7087"/>
                    <a:pt x="13289" y="7087"/>
                    <a:pt x="12994" y="7172"/>
                  </a:cubicBezTo>
                  <a:cubicBezTo>
                    <a:pt x="12825" y="7256"/>
                    <a:pt x="12656" y="7341"/>
                    <a:pt x="12530" y="7425"/>
                  </a:cubicBezTo>
                  <a:cubicBezTo>
                    <a:pt x="12698" y="7678"/>
                    <a:pt x="12783" y="8016"/>
                    <a:pt x="12825" y="8311"/>
                  </a:cubicBezTo>
                  <a:cubicBezTo>
                    <a:pt x="12994" y="8311"/>
                    <a:pt x="13163" y="8311"/>
                    <a:pt x="13331" y="8227"/>
                  </a:cubicBezTo>
                  <a:close/>
                  <a:moveTo>
                    <a:pt x="10462" y="6455"/>
                  </a:moveTo>
                  <a:cubicBezTo>
                    <a:pt x="10716" y="6412"/>
                    <a:pt x="11011" y="6455"/>
                    <a:pt x="11264" y="6497"/>
                  </a:cubicBezTo>
                  <a:cubicBezTo>
                    <a:pt x="11306" y="6328"/>
                    <a:pt x="11348" y="6159"/>
                    <a:pt x="11348" y="5991"/>
                  </a:cubicBezTo>
                  <a:cubicBezTo>
                    <a:pt x="11348" y="5400"/>
                    <a:pt x="11053" y="4936"/>
                    <a:pt x="10800" y="4936"/>
                  </a:cubicBezTo>
                  <a:cubicBezTo>
                    <a:pt x="10547" y="4936"/>
                    <a:pt x="10252" y="5400"/>
                    <a:pt x="10252" y="5991"/>
                  </a:cubicBezTo>
                  <a:cubicBezTo>
                    <a:pt x="10252" y="6159"/>
                    <a:pt x="10252" y="6328"/>
                    <a:pt x="10336" y="6497"/>
                  </a:cubicBezTo>
                  <a:cubicBezTo>
                    <a:pt x="10378" y="6497"/>
                    <a:pt x="10420" y="6497"/>
                    <a:pt x="10462" y="6455"/>
                  </a:cubicBezTo>
                  <a:close/>
                  <a:moveTo>
                    <a:pt x="21600" y="10800"/>
                  </a:moveTo>
                  <a:cubicBezTo>
                    <a:pt x="21600" y="16748"/>
                    <a:pt x="16748" y="21600"/>
                    <a:pt x="10800" y="21600"/>
                  </a:cubicBezTo>
                  <a:cubicBezTo>
                    <a:pt x="4809" y="21600"/>
                    <a:pt x="0" y="16748"/>
                    <a:pt x="0" y="10800"/>
                  </a:cubicBezTo>
                  <a:cubicBezTo>
                    <a:pt x="0" y="4809"/>
                    <a:pt x="4809" y="0"/>
                    <a:pt x="10800" y="0"/>
                  </a:cubicBezTo>
                  <a:cubicBezTo>
                    <a:pt x="16748" y="0"/>
                    <a:pt x="21600" y="4809"/>
                    <a:pt x="21600" y="10800"/>
                  </a:cubicBezTo>
                  <a:close/>
                  <a:moveTo>
                    <a:pt x="15272" y="13500"/>
                  </a:moveTo>
                  <a:cubicBezTo>
                    <a:pt x="15272" y="13247"/>
                    <a:pt x="15103" y="13036"/>
                    <a:pt x="14892" y="13036"/>
                  </a:cubicBezTo>
                  <a:cubicBezTo>
                    <a:pt x="14808" y="13036"/>
                    <a:pt x="12825" y="12867"/>
                    <a:pt x="11517" y="14091"/>
                  </a:cubicBezTo>
                  <a:cubicBezTo>
                    <a:pt x="11391" y="14175"/>
                    <a:pt x="11306" y="14259"/>
                    <a:pt x="11222" y="14344"/>
                  </a:cubicBezTo>
                  <a:cubicBezTo>
                    <a:pt x="11222" y="11559"/>
                    <a:pt x="11222" y="11559"/>
                    <a:pt x="11222" y="11559"/>
                  </a:cubicBezTo>
                  <a:cubicBezTo>
                    <a:pt x="11644" y="12066"/>
                    <a:pt x="12192" y="12319"/>
                    <a:pt x="12698" y="12319"/>
                  </a:cubicBezTo>
                  <a:cubicBezTo>
                    <a:pt x="12952" y="12319"/>
                    <a:pt x="13205" y="12234"/>
                    <a:pt x="13416" y="12108"/>
                  </a:cubicBezTo>
                  <a:cubicBezTo>
                    <a:pt x="14091" y="11602"/>
                    <a:pt x="14091" y="10547"/>
                    <a:pt x="13458" y="9661"/>
                  </a:cubicBezTo>
                  <a:cubicBezTo>
                    <a:pt x="13331" y="9492"/>
                    <a:pt x="13163" y="9323"/>
                    <a:pt x="12994" y="9197"/>
                  </a:cubicBezTo>
                  <a:cubicBezTo>
                    <a:pt x="13205" y="9197"/>
                    <a:pt x="13416" y="9155"/>
                    <a:pt x="13627" y="9070"/>
                  </a:cubicBezTo>
                  <a:cubicBezTo>
                    <a:pt x="14091" y="8944"/>
                    <a:pt x="14470" y="8648"/>
                    <a:pt x="14766" y="8311"/>
                  </a:cubicBezTo>
                  <a:cubicBezTo>
                    <a:pt x="15061" y="7931"/>
                    <a:pt x="15145" y="7509"/>
                    <a:pt x="15019" y="7087"/>
                  </a:cubicBezTo>
                  <a:cubicBezTo>
                    <a:pt x="14892" y="6708"/>
                    <a:pt x="14555" y="6412"/>
                    <a:pt x="14091" y="6286"/>
                  </a:cubicBezTo>
                  <a:cubicBezTo>
                    <a:pt x="13669" y="6159"/>
                    <a:pt x="13163" y="6159"/>
                    <a:pt x="12698" y="6328"/>
                  </a:cubicBezTo>
                  <a:cubicBezTo>
                    <a:pt x="12530" y="6412"/>
                    <a:pt x="12319" y="6497"/>
                    <a:pt x="12192" y="6581"/>
                  </a:cubicBezTo>
                  <a:cubicBezTo>
                    <a:pt x="12234" y="6370"/>
                    <a:pt x="12234" y="6202"/>
                    <a:pt x="12234" y="5991"/>
                  </a:cubicBezTo>
                  <a:cubicBezTo>
                    <a:pt x="12234" y="4894"/>
                    <a:pt x="11602" y="4050"/>
                    <a:pt x="10800" y="4050"/>
                  </a:cubicBezTo>
                  <a:cubicBezTo>
                    <a:pt x="9956" y="4050"/>
                    <a:pt x="9323" y="4894"/>
                    <a:pt x="9323" y="5991"/>
                  </a:cubicBezTo>
                  <a:cubicBezTo>
                    <a:pt x="9323" y="6202"/>
                    <a:pt x="9366" y="6412"/>
                    <a:pt x="9408" y="6581"/>
                  </a:cubicBezTo>
                  <a:cubicBezTo>
                    <a:pt x="9239" y="6497"/>
                    <a:pt x="9028" y="6412"/>
                    <a:pt x="8859" y="6328"/>
                  </a:cubicBezTo>
                  <a:cubicBezTo>
                    <a:pt x="8395" y="6202"/>
                    <a:pt x="7889" y="6159"/>
                    <a:pt x="7467" y="6286"/>
                  </a:cubicBezTo>
                  <a:cubicBezTo>
                    <a:pt x="7003" y="6412"/>
                    <a:pt x="6666" y="6708"/>
                    <a:pt x="6539" y="7130"/>
                  </a:cubicBezTo>
                  <a:cubicBezTo>
                    <a:pt x="6412" y="7509"/>
                    <a:pt x="6497" y="7973"/>
                    <a:pt x="6834" y="8353"/>
                  </a:cubicBezTo>
                  <a:cubicBezTo>
                    <a:pt x="7087" y="8691"/>
                    <a:pt x="7467" y="8944"/>
                    <a:pt x="7973" y="9112"/>
                  </a:cubicBezTo>
                  <a:cubicBezTo>
                    <a:pt x="8142" y="9155"/>
                    <a:pt x="8353" y="9197"/>
                    <a:pt x="8564" y="9239"/>
                  </a:cubicBezTo>
                  <a:cubicBezTo>
                    <a:pt x="8395" y="9366"/>
                    <a:pt x="8269" y="9492"/>
                    <a:pt x="8142" y="9661"/>
                  </a:cubicBezTo>
                  <a:cubicBezTo>
                    <a:pt x="7847" y="10083"/>
                    <a:pt x="7678" y="10547"/>
                    <a:pt x="7678" y="10969"/>
                  </a:cubicBezTo>
                  <a:cubicBezTo>
                    <a:pt x="7636" y="11433"/>
                    <a:pt x="7847" y="11855"/>
                    <a:pt x="8184" y="12108"/>
                  </a:cubicBezTo>
                  <a:cubicBezTo>
                    <a:pt x="8353" y="12277"/>
                    <a:pt x="8606" y="12319"/>
                    <a:pt x="8859" y="12319"/>
                  </a:cubicBezTo>
                  <a:cubicBezTo>
                    <a:pt x="9070" y="12319"/>
                    <a:pt x="9239" y="12319"/>
                    <a:pt x="9408" y="12234"/>
                  </a:cubicBezTo>
                  <a:cubicBezTo>
                    <a:pt x="9745" y="12108"/>
                    <a:pt x="10083" y="11855"/>
                    <a:pt x="10336" y="11559"/>
                  </a:cubicBezTo>
                  <a:cubicBezTo>
                    <a:pt x="10336" y="14344"/>
                    <a:pt x="10336" y="14344"/>
                    <a:pt x="10336" y="14344"/>
                  </a:cubicBezTo>
                  <a:cubicBezTo>
                    <a:pt x="10252" y="14217"/>
                    <a:pt x="10167" y="14133"/>
                    <a:pt x="10041" y="14048"/>
                  </a:cubicBezTo>
                  <a:cubicBezTo>
                    <a:pt x="8733" y="12825"/>
                    <a:pt x="6750" y="13036"/>
                    <a:pt x="6708" y="13036"/>
                  </a:cubicBezTo>
                  <a:cubicBezTo>
                    <a:pt x="6455" y="13078"/>
                    <a:pt x="6286" y="13247"/>
                    <a:pt x="6286" y="13500"/>
                  </a:cubicBezTo>
                  <a:cubicBezTo>
                    <a:pt x="6286" y="14766"/>
                    <a:pt x="6666" y="15778"/>
                    <a:pt x="7467" y="16453"/>
                  </a:cubicBezTo>
                  <a:cubicBezTo>
                    <a:pt x="8480" y="17423"/>
                    <a:pt x="9914" y="17550"/>
                    <a:pt x="10547" y="17550"/>
                  </a:cubicBezTo>
                  <a:cubicBezTo>
                    <a:pt x="10673" y="17550"/>
                    <a:pt x="10969" y="17550"/>
                    <a:pt x="11095" y="17550"/>
                  </a:cubicBezTo>
                  <a:cubicBezTo>
                    <a:pt x="11770" y="17550"/>
                    <a:pt x="13120" y="17423"/>
                    <a:pt x="14091" y="16538"/>
                  </a:cubicBezTo>
                  <a:cubicBezTo>
                    <a:pt x="14892" y="15820"/>
                    <a:pt x="15272" y="14808"/>
                    <a:pt x="15272" y="13500"/>
                  </a:cubicBezTo>
                  <a:close/>
                  <a:moveTo>
                    <a:pt x="11264" y="16622"/>
                  </a:moveTo>
                  <a:cubicBezTo>
                    <a:pt x="11813" y="16622"/>
                    <a:pt x="12783" y="16495"/>
                    <a:pt x="13500" y="15863"/>
                  </a:cubicBezTo>
                  <a:cubicBezTo>
                    <a:pt x="14006" y="15398"/>
                    <a:pt x="14302" y="14766"/>
                    <a:pt x="14386" y="13922"/>
                  </a:cubicBezTo>
                  <a:cubicBezTo>
                    <a:pt x="13795" y="13964"/>
                    <a:pt x="12825" y="14091"/>
                    <a:pt x="12108" y="14766"/>
                  </a:cubicBezTo>
                  <a:cubicBezTo>
                    <a:pt x="11602" y="15188"/>
                    <a:pt x="11348" y="15820"/>
                    <a:pt x="11264" y="16622"/>
                  </a:cubicBezTo>
                  <a:close/>
                  <a:moveTo>
                    <a:pt x="9239" y="9830"/>
                  </a:moveTo>
                  <a:cubicBezTo>
                    <a:pt x="9112" y="9956"/>
                    <a:pt x="8986" y="10041"/>
                    <a:pt x="8859" y="10209"/>
                  </a:cubicBezTo>
                  <a:cubicBezTo>
                    <a:pt x="8691" y="10462"/>
                    <a:pt x="8564" y="10758"/>
                    <a:pt x="8564" y="11011"/>
                  </a:cubicBezTo>
                  <a:cubicBezTo>
                    <a:pt x="8564" y="11095"/>
                    <a:pt x="8564" y="11306"/>
                    <a:pt x="8691" y="11391"/>
                  </a:cubicBezTo>
                  <a:cubicBezTo>
                    <a:pt x="8817" y="11475"/>
                    <a:pt x="9028" y="11433"/>
                    <a:pt x="9112" y="11391"/>
                  </a:cubicBezTo>
                  <a:cubicBezTo>
                    <a:pt x="9366" y="11306"/>
                    <a:pt x="9577" y="11095"/>
                    <a:pt x="9745" y="10842"/>
                  </a:cubicBezTo>
                  <a:cubicBezTo>
                    <a:pt x="9872" y="10716"/>
                    <a:pt x="9956" y="10547"/>
                    <a:pt x="9998" y="10378"/>
                  </a:cubicBezTo>
                  <a:cubicBezTo>
                    <a:pt x="9830" y="10336"/>
                    <a:pt x="9703" y="10252"/>
                    <a:pt x="9577" y="10167"/>
                  </a:cubicBezTo>
                  <a:cubicBezTo>
                    <a:pt x="9450" y="10083"/>
                    <a:pt x="9323" y="9956"/>
                    <a:pt x="9239" y="9830"/>
                  </a:cubicBezTo>
                  <a:close/>
                  <a:moveTo>
                    <a:pt x="11728" y="9155"/>
                  </a:moveTo>
                  <a:cubicBezTo>
                    <a:pt x="12108" y="8648"/>
                    <a:pt x="11981" y="7931"/>
                    <a:pt x="11475" y="7552"/>
                  </a:cubicBezTo>
                  <a:cubicBezTo>
                    <a:pt x="11264" y="7425"/>
                    <a:pt x="11011" y="7341"/>
                    <a:pt x="10800" y="7341"/>
                  </a:cubicBezTo>
                  <a:cubicBezTo>
                    <a:pt x="10716" y="7341"/>
                    <a:pt x="10673" y="7341"/>
                    <a:pt x="10589" y="7341"/>
                  </a:cubicBezTo>
                  <a:cubicBezTo>
                    <a:pt x="10294" y="7425"/>
                    <a:pt x="10041" y="7552"/>
                    <a:pt x="9830" y="7805"/>
                  </a:cubicBezTo>
                  <a:cubicBezTo>
                    <a:pt x="9661" y="8058"/>
                    <a:pt x="9577" y="8395"/>
                    <a:pt x="9661" y="8691"/>
                  </a:cubicBezTo>
                  <a:cubicBezTo>
                    <a:pt x="9703" y="8986"/>
                    <a:pt x="9872" y="9239"/>
                    <a:pt x="10125" y="9450"/>
                  </a:cubicBezTo>
                  <a:cubicBezTo>
                    <a:pt x="10378" y="9619"/>
                    <a:pt x="10673" y="9703"/>
                    <a:pt x="10969" y="9619"/>
                  </a:cubicBezTo>
                  <a:cubicBezTo>
                    <a:pt x="11264" y="9577"/>
                    <a:pt x="11559" y="9408"/>
                    <a:pt x="11728" y="9155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452" name="Group 790"/>
            <p:cNvGrpSpPr/>
            <p:nvPr/>
          </p:nvGrpSpPr>
          <p:grpSpPr>
            <a:xfrm>
              <a:off x="1594976" y="2524167"/>
              <a:ext cx="552381" cy="561785"/>
              <a:chOff x="0" y="0"/>
              <a:chExt cx="552380" cy="561783"/>
            </a:xfrm>
          </p:grpSpPr>
          <p:sp>
            <p:nvSpPr>
              <p:cNvPr id="450" name="Freeform 791"/>
              <p:cNvSpPr/>
              <p:nvPr/>
            </p:nvSpPr>
            <p:spPr>
              <a:xfrm>
                <a:off x="183585" y="136739"/>
                <a:ext cx="183586" cy="2948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5032" y="12320"/>
                    </a:moveTo>
                    <a:cubicBezTo>
                      <a:pt x="15032" y="12240"/>
                      <a:pt x="15032" y="12240"/>
                      <a:pt x="15032" y="12240"/>
                    </a:cubicBezTo>
                    <a:cubicBezTo>
                      <a:pt x="15032" y="11760"/>
                      <a:pt x="15663" y="11360"/>
                      <a:pt x="16295" y="11360"/>
                    </a:cubicBezTo>
                    <a:cubicBezTo>
                      <a:pt x="18947" y="11360"/>
                      <a:pt x="18947" y="11360"/>
                      <a:pt x="18947" y="11360"/>
                    </a:cubicBezTo>
                    <a:cubicBezTo>
                      <a:pt x="12379" y="5920"/>
                      <a:pt x="12379" y="5920"/>
                      <a:pt x="12379" y="5920"/>
                    </a:cubicBezTo>
                    <a:cubicBezTo>
                      <a:pt x="12126" y="5680"/>
                      <a:pt x="12126" y="5360"/>
                      <a:pt x="12253" y="5040"/>
                    </a:cubicBezTo>
                    <a:cubicBezTo>
                      <a:pt x="12505" y="4720"/>
                      <a:pt x="13011" y="4560"/>
                      <a:pt x="13516" y="4560"/>
                    </a:cubicBezTo>
                    <a:cubicBezTo>
                      <a:pt x="16168" y="4560"/>
                      <a:pt x="16168" y="4560"/>
                      <a:pt x="16168" y="4560"/>
                    </a:cubicBezTo>
                    <a:cubicBezTo>
                      <a:pt x="10863" y="0"/>
                      <a:pt x="10863" y="0"/>
                      <a:pt x="10863" y="0"/>
                    </a:cubicBezTo>
                    <a:cubicBezTo>
                      <a:pt x="5432" y="4560"/>
                      <a:pt x="5432" y="4560"/>
                      <a:pt x="5432" y="4560"/>
                    </a:cubicBezTo>
                    <a:cubicBezTo>
                      <a:pt x="8084" y="4560"/>
                      <a:pt x="8084" y="4560"/>
                      <a:pt x="8084" y="4560"/>
                    </a:cubicBezTo>
                    <a:cubicBezTo>
                      <a:pt x="8589" y="4560"/>
                      <a:pt x="9095" y="4720"/>
                      <a:pt x="9347" y="5040"/>
                    </a:cubicBezTo>
                    <a:cubicBezTo>
                      <a:pt x="9600" y="5360"/>
                      <a:pt x="9474" y="5680"/>
                      <a:pt x="9221" y="5920"/>
                    </a:cubicBezTo>
                    <a:cubicBezTo>
                      <a:pt x="2779" y="11360"/>
                      <a:pt x="2779" y="11360"/>
                      <a:pt x="2779" y="11360"/>
                    </a:cubicBezTo>
                    <a:cubicBezTo>
                      <a:pt x="5432" y="11360"/>
                      <a:pt x="5432" y="11360"/>
                      <a:pt x="5432" y="11360"/>
                    </a:cubicBezTo>
                    <a:cubicBezTo>
                      <a:pt x="5937" y="11360"/>
                      <a:pt x="6442" y="11600"/>
                      <a:pt x="6695" y="11840"/>
                    </a:cubicBezTo>
                    <a:cubicBezTo>
                      <a:pt x="6821" y="12160"/>
                      <a:pt x="6821" y="12480"/>
                      <a:pt x="6568" y="12720"/>
                    </a:cubicBezTo>
                    <a:cubicBezTo>
                      <a:pt x="0" y="18240"/>
                      <a:pt x="0" y="18240"/>
                      <a:pt x="0" y="18240"/>
                    </a:cubicBezTo>
                    <a:cubicBezTo>
                      <a:pt x="8084" y="18240"/>
                      <a:pt x="8084" y="18240"/>
                      <a:pt x="8084" y="18240"/>
                    </a:cubicBezTo>
                    <a:cubicBezTo>
                      <a:pt x="8842" y="18240"/>
                      <a:pt x="9474" y="18560"/>
                      <a:pt x="9474" y="19040"/>
                    </a:cubicBezTo>
                    <a:cubicBezTo>
                      <a:pt x="9474" y="21600"/>
                      <a:pt x="9474" y="21600"/>
                      <a:pt x="9474" y="21600"/>
                    </a:cubicBezTo>
                    <a:cubicBezTo>
                      <a:pt x="12126" y="21600"/>
                      <a:pt x="12126" y="21600"/>
                      <a:pt x="12126" y="21600"/>
                    </a:cubicBezTo>
                    <a:cubicBezTo>
                      <a:pt x="12126" y="19040"/>
                      <a:pt x="12126" y="19040"/>
                      <a:pt x="12126" y="19040"/>
                    </a:cubicBezTo>
                    <a:cubicBezTo>
                      <a:pt x="12126" y="18560"/>
                      <a:pt x="12758" y="18240"/>
                      <a:pt x="13516" y="18240"/>
                    </a:cubicBezTo>
                    <a:cubicBezTo>
                      <a:pt x="21600" y="18240"/>
                      <a:pt x="21600" y="18240"/>
                      <a:pt x="21600" y="18240"/>
                    </a:cubicBezTo>
                    <a:cubicBezTo>
                      <a:pt x="15284" y="12880"/>
                      <a:pt x="15284" y="12880"/>
                      <a:pt x="15284" y="12880"/>
                    </a:cubicBezTo>
                    <a:cubicBezTo>
                      <a:pt x="15032" y="12720"/>
                      <a:pt x="15032" y="12480"/>
                      <a:pt x="15032" y="1232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51" name="Freeform 792"/>
              <p:cNvSpPr/>
              <p:nvPr/>
            </p:nvSpPr>
            <p:spPr>
              <a:xfrm>
                <a:off x="-1" y="-1"/>
                <a:ext cx="552382" cy="5617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0800" y="0"/>
                    </a:moveTo>
                    <a:cubicBezTo>
                      <a:pt x="4809" y="0"/>
                      <a:pt x="0" y="4809"/>
                      <a:pt x="0" y="10800"/>
                    </a:cubicBezTo>
                    <a:cubicBezTo>
                      <a:pt x="0" y="16748"/>
                      <a:pt x="4809" y="21600"/>
                      <a:pt x="10800" y="21600"/>
                    </a:cubicBezTo>
                    <a:cubicBezTo>
                      <a:pt x="16748" y="21600"/>
                      <a:pt x="21600" y="16748"/>
                      <a:pt x="21600" y="10800"/>
                    </a:cubicBezTo>
                    <a:cubicBezTo>
                      <a:pt x="21600" y="4809"/>
                      <a:pt x="16748" y="0"/>
                      <a:pt x="10800" y="0"/>
                    </a:cubicBezTo>
                    <a:close/>
                    <a:moveTo>
                      <a:pt x="15694" y="15483"/>
                    </a:moveTo>
                    <a:cubicBezTo>
                      <a:pt x="15609" y="15652"/>
                      <a:pt x="15441" y="15736"/>
                      <a:pt x="15272" y="15736"/>
                    </a:cubicBezTo>
                    <a:cubicBezTo>
                      <a:pt x="12150" y="15736"/>
                      <a:pt x="12150" y="15736"/>
                      <a:pt x="12150" y="15736"/>
                    </a:cubicBezTo>
                    <a:cubicBezTo>
                      <a:pt x="12150" y="17086"/>
                      <a:pt x="12150" y="17086"/>
                      <a:pt x="12150" y="17086"/>
                    </a:cubicBezTo>
                    <a:cubicBezTo>
                      <a:pt x="12150" y="17339"/>
                      <a:pt x="11939" y="17550"/>
                      <a:pt x="11686" y="17550"/>
                    </a:cubicBezTo>
                    <a:cubicBezTo>
                      <a:pt x="9872" y="17550"/>
                      <a:pt x="9872" y="17550"/>
                      <a:pt x="9872" y="17550"/>
                    </a:cubicBezTo>
                    <a:cubicBezTo>
                      <a:pt x="9619" y="17550"/>
                      <a:pt x="9450" y="17339"/>
                      <a:pt x="9450" y="17086"/>
                    </a:cubicBezTo>
                    <a:cubicBezTo>
                      <a:pt x="9450" y="15736"/>
                      <a:pt x="9450" y="15736"/>
                      <a:pt x="9450" y="15736"/>
                    </a:cubicBezTo>
                    <a:cubicBezTo>
                      <a:pt x="6286" y="15736"/>
                      <a:pt x="6286" y="15736"/>
                      <a:pt x="6286" y="15736"/>
                    </a:cubicBezTo>
                    <a:cubicBezTo>
                      <a:pt x="6117" y="15736"/>
                      <a:pt x="5948" y="15652"/>
                      <a:pt x="5864" y="15483"/>
                    </a:cubicBezTo>
                    <a:cubicBezTo>
                      <a:pt x="5822" y="15314"/>
                      <a:pt x="5822" y="15145"/>
                      <a:pt x="5906" y="15019"/>
                    </a:cubicBezTo>
                    <a:cubicBezTo>
                      <a:pt x="8100" y="12150"/>
                      <a:pt x="8100" y="12150"/>
                      <a:pt x="8100" y="12150"/>
                    </a:cubicBezTo>
                    <a:cubicBezTo>
                      <a:pt x="7172" y="12150"/>
                      <a:pt x="7172" y="12150"/>
                      <a:pt x="7172" y="12150"/>
                    </a:cubicBezTo>
                    <a:cubicBezTo>
                      <a:pt x="7003" y="12150"/>
                      <a:pt x="6877" y="12023"/>
                      <a:pt x="6792" y="11897"/>
                    </a:cubicBezTo>
                    <a:cubicBezTo>
                      <a:pt x="6708" y="11728"/>
                      <a:pt x="6708" y="11559"/>
                      <a:pt x="6834" y="11433"/>
                    </a:cubicBezTo>
                    <a:cubicBezTo>
                      <a:pt x="8986" y="8522"/>
                      <a:pt x="8986" y="8522"/>
                      <a:pt x="8986" y="8522"/>
                    </a:cubicBezTo>
                    <a:cubicBezTo>
                      <a:pt x="8100" y="8522"/>
                      <a:pt x="8100" y="8522"/>
                      <a:pt x="8100" y="8522"/>
                    </a:cubicBezTo>
                    <a:cubicBezTo>
                      <a:pt x="7931" y="8522"/>
                      <a:pt x="7763" y="8438"/>
                      <a:pt x="7678" y="8269"/>
                    </a:cubicBezTo>
                    <a:cubicBezTo>
                      <a:pt x="7594" y="8142"/>
                      <a:pt x="7636" y="7931"/>
                      <a:pt x="7720" y="7805"/>
                    </a:cubicBezTo>
                    <a:cubicBezTo>
                      <a:pt x="10420" y="4219"/>
                      <a:pt x="10420" y="4219"/>
                      <a:pt x="10420" y="4219"/>
                    </a:cubicBezTo>
                    <a:cubicBezTo>
                      <a:pt x="10589" y="4008"/>
                      <a:pt x="10969" y="4008"/>
                      <a:pt x="11137" y="4219"/>
                    </a:cubicBezTo>
                    <a:cubicBezTo>
                      <a:pt x="13837" y="7805"/>
                      <a:pt x="13837" y="7805"/>
                      <a:pt x="13837" y="7805"/>
                    </a:cubicBezTo>
                    <a:cubicBezTo>
                      <a:pt x="13964" y="7931"/>
                      <a:pt x="13964" y="8142"/>
                      <a:pt x="13880" y="8269"/>
                    </a:cubicBezTo>
                    <a:cubicBezTo>
                      <a:pt x="13795" y="8438"/>
                      <a:pt x="13669" y="8522"/>
                      <a:pt x="13500" y="8522"/>
                    </a:cubicBezTo>
                    <a:cubicBezTo>
                      <a:pt x="12572" y="8522"/>
                      <a:pt x="12572" y="8522"/>
                      <a:pt x="12572" y="8522"/>
                    </a:cubicBezTo>
                    <a:cubicBezTo>
                      <a:pt x="14766" y="11433"/>
                      <a:pt x="14766" y="11433"/>
                      <a:pt x="14766" y="11433"/>
                    </a:cubicBezTo>
                    <a:cubicBezTo>
                      <a:pt x="14850" y="11559"/>
                      <a:pt x="14850" y="11728"/>
                      <a:pt x="14808" y="11897"/>
                    </a:cubicBezTo>
                    <a:cubicBezTo>
                      <a:pt x="14723" y="12023"/>
                      <a:pt x="14555" y="12150"/>
                      <a:pt x="14386" y="12150"/>
                    </a:cubicBezTo>
                    <a:cubicBezTo>
                      <a:pt x="13500" y="12150"/>
                      <a:pt x="13500" y="12150"/>
                      <a:pt x="13500" y="12150"/>
                    </a:cubicBezTo>
                    <a:cubicBezTo>
                      <a:pt x="15652" y="15019"/>
                      <a:pt x="15652" y="15019"/>
                      <a:pt x="15652" y="15019"/>
                    </a:cubicBezTo>
                    <a:cubicBezTo>
                      <a:pt x="15736" y="15145"/>
                      <a:pt x="15778" y="15314"/>
                      <a:pt x="15694" y="15483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sp>
          <p:nvSpPr>
            <p:cNvPr id="453" name="TextBox 140"/>
            <p:cNvSpPr txBox="1"/>
            <p:nvPr/>
          </p:nvSpPr>
          <p:spPr>
            <a:xfrm>
              <a:off x="2838115" y="2017419"/>
              <a:ext cx="542052" cy="172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spcBef>
                  <a:spcPts val="600"/>
                </a:spcBef>
                <a:defRPr sz="1200">
                  <a:solidFill>
                    <a:srgbClr val="313131"/>
                  </a:solidFill>
                </a:defRPr>
              </a:lvl1pPr>
            </a:lstStyle>
            <a:p>
              <a:pPr/>
              <a:r>
                <a:t>No</a:t>
              </a:r>
            </a:p>
          </p:txBody>
        </p:sp>
        <p:sp>
          <p:nvSpPr>
            <p:cNvPr id="454" name="TextBox 141"/>
            <p:cNvSpPr txBox="1"/>
            <p:nvPr/>
          </p:nvSpPr>
          <p:spPr>
            <a:xfrm>
              <a:off x="3380296" y="1092446"/>
              <a:ext cx="1149499" cy="17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spcBef>
                  <a:spcPts val="600"/>
                </a:spcBef>
                <a:defRPr sz="1200">
                  <a:solidFill>
                    <a:srgbClr val="313131"/>
                  </a:solidFill>
                </a:defRPr>
              </a:lvl1pPr>
            </a:lstStyle>
            <a:p>
              <a:pPr/>
              <a:r>
                <a:t>&lt;1 ft</a:t>
              </a:r>
            </a:p>
          </p:txBody>
        </p:sp>
        <p:sp>
          <p:nvSpPr>
            <p:cNvPr id="455" name="TextBox 142"/>
            <p:cNvSpPr txBox="1"/>
            <p:nvPr/>
          </p:nvSpPr>
          <p:spPr>
            <a:xfrm>
              <a:off x="4011521" y="2016232"/>
              <a:ext cx="789078" cy="172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spcBef>
                  <a:spcPts val="600"/>
                </a:spcBef>
                <a:defRPr sz="1200">
                  <a:solidFill>
                    <a:srgbClr val="313131"/>
                  </a:solidFill>
                </a:defRPr>
              </a:lvl1pPr>
            </a:lstStyle>
            <a:p>
              <a:pPr/>
              <a:r>
                <a:t>Yes</a:t>
              </a:r>
            </a:p>
          </p:txBody>
        </p:sp>
        <p:sp>
          <p:nvSpPr>
            <p:cNvPr id="456" name="TextBox 143"/>
            <p:cNvSpPr txBox="1"/>
            <p:nvPr/>
          </p:nvSpPr>
          <p:spPr>
            <a:xfrm>
              <a:off x="861486" y="549382"/>
              <a:ext cx="1149499" cy="1728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spcBef>
                  <a:spcPts val="600"/>
                </a:spcBef>
                <a:defRPr sz="1200">
                  <a:solidFill>
                    <a:srgbClr val="313131"/>
                  </a:solidFill>
                </a:defRPr>
              </a:lvl1pPr>
            </a:lstStyle>
            <a:p>
              <a:pPr/>
              <a:r>
                <a:t>&gt;1 ft</a:t>
              </a:r>
            </a:p>
          </p:txBody>
        </p:sp>
        <p:sp>
          <p:nvSpPr>
            <p:cNvPr id="457" name="TextBox 144"/>
            <p:cNvSpPr txBox="1"/>
            <p:nvPr/>
          </p:nvSpPr>
          <p:spPr>
            <a:xfrm>
              <a:off x="1404025" y="1496363"/>
              <a:ext cx="1149499" cy="17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spcBef>
                  <a:spcPts val="600"/>
                </a:spcBef>
                <a:defRPr sz="1200">
                  <a:solidFill>
                    <a:srgbClr val="313131"/>
                  </a:solidFill>
                </a:defRPr>
              </a:pPr>
              <a:r>
                <a:t>&lt;0.4 in</a:t>
              </a:r>
              <a:r>
                <a:rPr baseline="30000"/>
                <a:t>2</a:t>
              </a:r>
            </a:p>
          </p:txBody>
        </p:sp>
        <p:sp>
          <p:nvSpPr>
            <p:cNvPr id="458" name="Freeform 697"/>
            <p:cNvSpPr/>
            <p:nvPr/>
          </p:nvSpPr>
          <p:spPr>
            <a:xfrm>
              <a:off x="478817" y="2523433"/>
              <a:ext cx="555451" cy="563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5736" y="11137"/>
                  </a:moveTo>
                  <a:cubicBezTo>
                    <a:pt x="15736" y="12192"/>
                    <a:pt x="14892" y="13036"/>
                    <a:pt x="13838" y="13036"/>
                  </a:cubicBezTo>
                  <a:cubicBezTo>
                    <a:pt x="13289" y="13036"/>
                    <a:pt x="12783" y="12783"/>
                    <a:pt x="12403" y="12361"/>
                  </a:cubicBezTo>
                  <a:cubicBezTo>
                    <a:pt x="12319" y="12277"/>
                    <a:pt x="12192" y="12234"/>
                    <a:pt x="12066" y="12234"/>
                  </a:cubicBezTo>
                  <a:cubicBezTo>
                    <a:pt x="12066" y="12234"/>
                    <a:pt x="12066" y="12234"/>
                    <a:pt x="12066" y="12234"/>
                  </a:cubicBezTo>
                  <a:cubicBezTo>
                    <a:pt x="11897" y="12234"/>
                    <a:pt x="11813" y="12277"/>
                    <a:pt x="11728" y="12403"/>
                  </a:cubicBezTo>
                  <a:cubicBezTo>
                    <a:pt x="11348" y="12783"/>
                    <a:pt x="10842" y="13036"/>
                    <a:pt x="10336" y="13036"/>
                  </a:cubicBezTo>
                  <a:cubicBezTo>
                    <a:pt x="9745" y="13036"/>
                    <a:pt x="9239" y="12783"/>
                    <a:pt x="8902" y="12277"/>
                  </a:cubicBezTo>
                  <a:cubicBezTo>
                    <a:pt x="8817" y="12192"/>
                    <a:pt x="8648" y="12108"/>
                    <a:pt x="8480" y="12108"/>
                  </a:cubicBezTo>
                  <a:cubicBezTo>
                    <a:pt x="8353" y="12108"/>
                    <a:pt x="8227" y="12192"/>
                    <a:pt x="8142" y="12361"/>
                  </a:cubicBezTo>
                  <a:cubicBezTo>
                    <a:pt x="7889" y="12783"/>
                    <a:pt x="7425" y="13036"/>
                    <a:pt x="6961" y="13036"/>
                  </a:cubicBezTo>
                  <a:cubicBezTo>
                    <a:pt x="6202" y="13036"/>
                    <a:pt x="5611" y="12445"/>
                    <a:pt x="5611" y="11686"/>
                  </a:cubicBezTo>
                  <a:cubicBezTo>
                    <a:pt x="5611" y="11011"/>
                    <a:pt x="6075" y="10463"/>
                    <a:pt x="6708" y="10378"/>
                  </a:cubicBezTo>
                  <a:cubicBezTo>
                    <a:pt x="6877" y="10336"/>
                    <a:pt x="7003" y="10252"/>
                    <a:pt x="7087" y="10083"/>
                  </a:cubicBezTo>
                  <a:cubicBezTo>
                    <a:pt x="7130" y="9956"/>
                    <a:pt x="7087" y="9788"/>
                    <a:pt x="7003" y="9661"/>
                  </a:cubicBezTo>
                  <a:cubicBezTo>
                    <a:pt x="6834" y="9408"/>
                    <a:pt x="6750" y="9070"/>
                    <a:pt x="6750" y="8775"/>
                  </a:cubicBezTo>
                  <a:cubicBezTo>
                    <a:pt x="6750" y="7973"/>
                    <a:pt x="7298" y="7341"/>
                    <a:pt x="8058" y="7214"/>
                  </a:cubicBezTo>
                  <a:cubicBezTo>
                    <a:pt x="8269" y="7172"/>
                    <a:pt x="8437" y="7045"/>
                    <a:pt x="8437" y="6834"/>
                  </a:cubicBezTo>
                  <a:cubicBezTo>
                    <a:pt x="8648" y="5738"/>
                    <a:pt x="9661" y="4936"/>
                    <a:pt x="10758" y="4936"/>
                  </a:cubicBezTo>
                  <a:cubicBezTo>
                    <a:pt x="11728" y="4936"/>
                    <a:pt x="12614" y="5527"/>
                    <a:pt x="12994" y="6455"/>
                  </a:cubicBezTo>
                  <a:cubicBezTo>
                    <a:pt x="13036" y="6623"/>
                    <a:pt x="13205" y="6750"/>
                    <a:pt x="13416" y="6750"/>
                  </a:cubicBezTo>
                  <a:cubicBezTo>
                    <a:pt x="13416" y="6750"/>
                    <a:pt x="13458" y="6750"/>
                    <a:pt x="13500" y="6750"/>
                  </a:cubicBezTo>
                  <a:cubicBezTo>
                    <a:pt x="14217" y="6750"/>
                    <a:pt x="14850" y="7341"/>
                    <a:pt x="14850" y="8100"/>
                  </a:cubicBezTo>
                  <a:cubicBezTo>
                    <a:pt x="14850" y="8353"/>
                    <a:pt x="14766" y="8606"/>
                    <a:pt x="14597" y="8817"/>
                  </a:cubicBezTo>
                  <a:cubicBezTo>
                    <a:pt x="14555" y="8944"/>
                    <a:pt x="14513" y="9070"/>
                    <a:pt x="14555" y="9197"/>
                  </a:cubicBezTo>
                  <a:cubicBezTo>
                    <a:pt x="14597" y="9323"/>
                    <a:pt x="14639" y="9408"/>
                    <a:pt x="14766" y="9450"/>
                  </a:cubicBezTo>
                  <a:cubicBezTo>
                    <a:pt x="15356" y="9830"/>
                    <a:pt x="15736" y="10463"/>
                    <a:pt x="15736" y="11137"/>
                  </a:cubicBezTo>
                  <a:close/>
                  <a:moveTo>
                    <a:pt x="10336" y="16622"/>
                  </a:moveTo>
                  <a:cubicBezTo>
                    <a:pt x="11222" y="16622"/>
                    <a:pt x="11222" y="16622"/>
                    <a:pt x="11222" y="16622"/>
                  </a:cubicBezTo>
                  <a:cubicBezTo>
                    <a:pt x="11222" y="13795"/>
                    <a:pt x="11222" y="13795"/>
                    <a:pt x="11222" y="13795"/>
                  </a:cubicBezTo>
                  <a:cubicBezTo>
                    <a:pt x="10969" y="13880"/>
                    <a:pt x="10631" y="13922"/>
                    <a:pt x="10336" y="13922"/>
                  </a:cubicBezTo>
                  <a:lnTo>
                    <a:pt x="10336" y="16622"/>
                  </a:lnTo>
                  <a:close/>
                  <a:moveTo>
                    <a:pt x="21600" y="10800"/>
                  </a:moveTo>
                  <a:cubicBezTo>
                    <a:pt x="21600" y="16748"/>
                    <a:pt x="16748" y="21600"/>
                    <a:pt x="10800" y="21600"/>
                  </a:cubicBezTo>
                  <a:cubicBezTo>
                    <a:pt x="4809" y="21600"/>
                    <a:pt x="0" y="16748"/>
                    <a:pt x="0" y="10800"/>
                  </a:cubicBezTo>
                  <a:cubicBezTo>
                    <a:pt x="0" y="4809"/>
                    <a:pt x="4809" y="0"/>
                    <a:pt x="10800" y="0"/>
                  </a:cubicBezTo>
                  <a:cubicBezTo>
                    <a:pt x="16748" y="0"/>
                    <a:pt x="21600" y="4809"/>
                    <a:pt x="21600" y="10800"/>
                  </a:cubicBezTo>
                  <a:close/>
                  <a:moveTo>
                    <a:pt x="16622" y="11137"/>
                  </a:moveTo>
                  <a:cubicBezTo>
                    <a:pt x="16622" y="10252"/>
                    <a:pt x="16242" y="9450"/>
                    <a:pt x="15567" y="8944"/>
                  </a:cubicBezTo>
                  <a:cubicBezTo>
                    <a:pt x="15694" y="8648"/>
                    <a:pt x="15736" y="8395"/>
                    <a:pt x="15736" y="8100"/>
                  </a:cubicBezTo>
                  <a:cubicBezTo>
                    <a:pt x="15736" y="6919"/>
                    <a:pt x="14850" y="5948"/>
                    <a:pt x="13711" y="5864"/>
                  </a:cubicBezTo>
                  <a:cubicBezTo>
                    <a:pt x="13163" y="4767"/>
                    <a:pt x="12023" y="4050"/>
                    <a:pt x="10758" y="4050"/>
                  </a:cubicBezTo>
                  <a:cubicBezTo>
                    <a:pt x="9323" y="4050"/>
                    <a:pt x="8058" y="5020"/>
                    <a:pt x="7636" y="6370"/>
                  </a:cubicBezTo>
                  <a:cubicBezTo>
                    <a:pt x="6581" y="6666"/>
                    <a:pt x="5822" y="7636"/>
                    <a:pt x="5822" y="8775"/>
                  </a:cubicBezTo>
                  <a:cubicBezTo>
                    <a:pt x="5822" y="9070"/>
                    <a:pt x="5906" y="9366"/>
                    <a:pt x="5991" y="9661"/>
                  </a:cubicBezTo>
                  <a:cubicBezTo>
                    <a:pt x="5231" y="9998"/>
                    <a:pt x="4725" y="10800"/>
                    <a:pt x="4725" y="11686"/>
                  </a:cubicBezTo>
                  <a:cubicBezTo>
                    <a:pt x="4725" y="12909"/>
                    <a:pt x="5737" y="13922"/>
                    <a:pt x="6961" y="13922"/>
                  </a:cubicBezTo>
                  <a:cubicBezTo>
                    <a:pt x="7552" y="13922"/>
                    <a:pt x="8142" y="13669"/>
                    <a:pt x="8564" y="13247"/>
                  </a:cubicBezTo>
                  <a:cubicBezTo>
                    <a:pt x="8817" y="13500"/>
                    <a:pt x="9112" y="13669"/>
                    <a:pt x="9450" y="13753"/>
                  </a:cubicBezTo>
                  <a:cubicBezTo>
                    <a:pt x="9450" y="17086"/>
                    <a:pt x="9450" y="17086"/>
                    <a:pt x="9450" y="17086"/>
                  </a:cubicBezTo>
                  <a:cubicBezTo>
                    <a:pt x="9450" y="17339"/>
                    <a:pt x="9619" y="17550"/>
                    <a:pt x="9872" y="17550"/>
                  </a:cubicBezTo>
                  <a:cubicBezTo>
                    <a:pt x="11686" y="17550"/>
                    <a:pt x="11686" y="17550"/>
                    <a:pt x="11686" y="17550"/>
                  </a:cubicBezTo>
                  <a:cubicBezTo>
                    <a:pt x="11939" y="17550"/>
                    <a:pt x="12150" y="17339"/>
                    <a:pt x="12150" y="17086"/>
                  </a:cubicBezTo>
                  <a:cubicBezTo>
                    <a:pt x="12150" y="13373"/>
                    <a:pt x="12150" y="13373"/>
                    <a:pt x="12150" y="13373"/>
                  </a:cubicBezTo>
                  <a:cubicBezTo>
                    <a:pt x="12614" y="13711"/>
                    <a:pt x="13205" y="13922"/>
                    <a:pt x="13838" y="13922"/>
                  </a:cubicBezTo>
                  <a:cubicBezTo>
                    <a:pt x="15356" y="13922"/>
                    <a:pt x="16622" y="12656"/>
                    <a:pt x="16622" y="1113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59" name="TextBox 146"/>
            <p:cNvSpPr txBox="1"/>
            <p:nvPr/>
          </p:nvSpPr>
          <p:spPr>
            <a:xfrm>
              <a:off x="-1" y="1861255"/>
              <a:ext cx="1149499" cy="17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>
                <a:spcBef>
                  <a:spcPts val="600"/>
                </a:spcBef>
                <a:defRPr sz="1200">
                  <a:solidFill>
                    <a:srgbClr val="313131"/>
                  </a:solidFill>
                </a:defRPr>
              </a:pPr>
              <a:r>
                <a:t>&gt;0.4 in</a:t>
              </a:r>
              <a:r>
                <a:rPr baseline="30000"/>
                <a:t>2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532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DECISION TREES</a:t>
            </a:r>
          </a:p>
        </p:txBody>
      </p:sp>
      <p:grpSp>
        <p:nvGrpSpPr>
          <p:cNvPr id="474" name="Group 63"/>
          <p:cNvGrpSpPr/>
          <p:nvPr/>
        </p:nvGrpSpPr>
        <p:grpSpPr>
          <a:xfrm>
            <a:off x="9368477" y="3693626"/>
            <a:ext cx="1750696" cy="1580030"/>
            <a:chOff x="0" y="0"/>
            <a:chExt cx="1750695" cy="1580029"/>
          </a:xfrm>
        </p:grpSpPr>
        <p:sp>
          <p:nvSpPr>
            <p:cNvPr id="463" name="Straight Arrow Connector 64"/>
            <p:cNvSpPr/>
            <p:nvPr/>
          </p:nvSpPr>
          <p:spPr>
            <a:xfrm flipH="1">
              <a:off x="1026160" y="132229"/>
              <a:ext cx="1" cy="14478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4" name="Straight Arrow Connector 65"/>
            <p:cNvSpPr/>
            <p:nvPr/>
          </p:nvSpPr>
          <p:spPr>
            <a:xfrm flipH="1" flipV="1">
              <a:off x="302894" y="855494"/>
              <a:ext cx="14478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65" name="Oval 66"/>
            <p:cNvSpPr/>
            <p:nvPr/>
          </p:nvSpPr>
          <p:spPr>
            <a:xfrm>
              <a:off x="530860" y="297329"/>
              <a:ext cx="114301" cy="114301"/>
            </a:xfrm>
            <a:prstGeom prst="ellipse">
              <a:avLst/>
            </a:prstGeom>
            <a:solidFill>
              <a:srgbClr val="FF0000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</a:p>
          </p:txBody>
        </p:sp>
        <p:sp>
          <p:nvSpPr>
            <p:cNvPr id="466" name="Oval 67"/>
            <p:cNvSpPr/>
            <p:nvPr/>
          </p:nvSpPr>
          <p:spPr>
            <a:xfrm>
              <a:off x="740410" y="449729"/>
              <a:ext cx="114301" cy="114301"/>
            </a:xfrm>
            <a:prstGeom prst="ellipse">
              <a:avLst/>
            </a:prstGeom>
            <a:solidFill>
              <a:srgbClr val="FF0000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</a:p>
          </p:txBody>
        </p:sp>
        <p:sp>
          <p:nvSpPr>
            <p:cNvPr id="467" name="Oval 68"/>
            <p:cNvSpPr/>
            <p:nvPr/>
          </p:nvSpPr>
          <p:spPr>
            <a:xfrm>
              <a:off x="1330960" y="354479"/>
              <a:ext cx="114301" cy="114301"/>
            </a:xfrm>
            <a:prstGeom prst="ellipse">
              <a:avLst/>
            </a:prstGeom>
            <a:solidFill>
              <a:srgbClr val="0070C0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</a:p>
          </p:txBody>
        </p:sp>
        <p:sp>
          <p:nvSpPr>
            <p:cNvPr id="468" name="TextBox 69"/>
            <p:cNvSpPr txBox="1"/>
            <p:nvPr/>
          </p:nvSpPr>
          <p:spPr>
            <a:xfrm>
              <a:off x="1084580" y="165408"/>
              <a:ext cx="60961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000">
                  <a:latin typeface="Gill Sans MT"/>
                  <a:ea typeface="Gill Sans MT"/>
                  <a:cs typeface="Gill Sans MT"/>
                  <a:sym typeface="Gill Sans MT"/>
                </a:defRPr>
              </a:lvl1pPr>
            </a:lstStyle>
            <a:p>
              <a:pPr/>
              <a:r>
                <a:t>y</a:t>
              </a:r>
            </a:p>
          </p:txBody>
        </p:sp>
        <p:sp>
          <p:nvSpPr>
            <p:cNvPr id="469" name="TextBox 70"/>
            <p:cNvSpPr txBox="1"/>
            <p:nvPr/>
          </p:nvSpPr>
          <p:spPr>
            <a:xfrm>
              <a:off x="1529080" y="837079"/>
              <a:ext cx="60961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000">
                  <a:latin typeface="Gill Sans MT"/>
                  <a:ea typeface="Gill Sans MT"/>
                  <a:cs typeface="Gill Sans MT"/>
                  <a:sym typeface="Gill Sans MT"/>
                </a:defRPr>
              </a:lvl1pPr>
            </a:lstStyle>
            <a:p>
              <a:pPr/>
              <a:r>
                <a:t>x</a:t>
              </a:r>
            </a:p>
          </p:txBody>
        </p:sp>
        <p:grpSp>
          <p:nvGrpSpPr>
            <p:cNvPr id="472" name="Rounded Rectangle 71"/>
            <p:cNvGrpSpPr/>
            <p:nvPr/>
          </p:nvGrpSpPr>
          <p:grpSpPr>
            <a:xfrm>
              <a:off x="0" y="-1"/>
              <a:ext cx="304800" cy="370842"/>
              <a:chOff x="0" y="0"/>
              <a:chExt cx="304800" cy="370840"/>
            </a:xfrm>
          </p:grpSpPr>
          <p:sp>
            <p:nvSpPr>
              <p:cNvPr id="470" name="Rounded Rectangle"/>
              <p:cNvSpPr/>
              <p:nvPr/>
            </p:nvSpPr>
            <p:spPr>
              <a:xfrm>
                <a:off x="0" y="33020"/>
                <a:ext cx="304800" cy="304801"/>
              </a:xfrm>
              <a:prstGeom prst="roundRect">
                <a:avLst>
                  <a:gd name="adj" fmla="val 16667"/>
                </a:avLst>
              </a:prstGeom>
              <a:solidFill>
                <a:srgbClr val="727CA3"/>
              </a:solidFill>
              <a:ln w="19050" cap="flat">
                <a:solidFill>
                  <a:srgbClr val="535A77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471" name="5"/>
              <p:cNvSpPr txBox="1"/>
              <p:nvPr/>
            </p:nvSpPr>
            <p:spPr>
              <a:xfrm>
                <a:off x="70123" y="0"/>
                <a:ext cx="164554" cy="370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8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lvl1pPr>
              </a:lstStyle>
              <a:p>
                <a:pPr/>
                <a:r>
                  <a:t>5</a:t>
                </a:r>
              </a:p>
            </p:txBody>
          </p:sp>
        </p:grpSp>
        <p:sp>
          <p:nvSpPr>
            <p:cNvPr id="473" name="Oval 72"/>
            <p:cNvSpPr/>
            <p:nvPr/>
          </p:nvSpPr>
          <p:spPr>
            <a:xfrm>
              <a:off x="1134110" y="564029"/>
              <a:ext cx="114301" cy="114301"/>
            </a:xfrm>
            <a:prstGeom prst="ellipse">
              <a:avLst/>
            </a:prstGeom>
            <a:solidFill>
              <a:srgbClr val="0070C0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</a:p>
          </p:txBody>
        </p:sp>
      </p:grpSp>
      <p:grpSp>
        <p:nvGrpSpPr>
          <p:cNvPr id="497" name="Group 73"/>
          <p:cNvGrpSpPr/>
          <p:nvPr/>
        </p:nvGrpSpPr>
        <p:grpSpPr>
          <a:xfrm>
            <a:off x="3324859" y="4559701"/>
            <a:ext cx="3394644" cy="2374072"/>
            <a:chOff x="0" y="0"/>
            <a:chExt cx="3394642" cy="2374071"/>
          </a:xfrm>
        </p:grpSpPr>
        <p:grpSp>
          <p:nvGrpSpPr>
            <p:cNvPr id="495" name="Group 74"/>
            <p:cNvGrpSpPr/>
            <p:nvPr/>
          </p:nvGrpSpPr>
          <p:grpSpPr>
            <a:xfrm>
              <a:off x="-1" y="0"/>
              <a:ext cx="3394644" cy="2087814"/>
              <a:chOff x="0" y="0"/>
              <a:chExt cx="3394642" cy="2087813"/>
            </a:xfrm>
          </p:grpSpPr>
          <p:grpSp>
            <p:nvGrpSpPr>
              <p:cNvPr id="477" name="Rounded Rectangle 76"/>
              <p:cNvGrpSpPr/>
              <p:nvPr/>
            </p:nvGrpSpPr>
            <p:grpSpPr>
              <a:xfrm>
                <a:off x="0" y="0"/>
                <a:ext cx="373380" cy="454279"/>
                <a:chOff x="0" y="0"/>
                <a:chExt cx="373379" cy="454278"/>
              </a:xfrm>
            </p:grpSpPr>
            <p:sp>
              <p:nvSpPr>
                <p:cNvPr id="475" name="Rounded Rectangle"/>
                <p:cNvSpPr/>
                <p:nvPr/>
              </p:nvSpPr>
              <p:spPr>
                <a:xfrm>
                  <a:off x="0" y="40449"/>
                  <a:ext cx="373380" cy="37338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727CA3"/>
                </a:solidFill>
                <a:ln w="19050" cap="flat">
                  <a:solidFill>
                    <a:srgbClr val="535A77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76" name="4"/>
                <p:cNvSpPr txBox="1"/>
                <p:nvPr/>
              </p:nvSpPr>
              <p:spPr>
                <a:xfrm>
                  <a:off x="85901" y="0"/>
                  <a:ext cx="201577" cy="45427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>
                  <a:lvl1pPr algn="ctr">
                    <a:defRPr sz="1800">
                      <a:solidFill>
                        <a:srgbClr val="FFFFFF"/>
                      </a:solidFill>
                      <a:latin typeface="Consolas"/>
                      <a:ea typeface="Consolas"/>
                      <a:cs typeface="Consolas"/>
                      <a:sym typeface="Consolas"/>
                    </a:defRPr>
                  </a:lvl1pPr>
                </a:lstStyle>
                <a:p>
                  <a:pPr/>
                  <a:r>
                    <a:t>4</a:t>
                  </a:r>
                </a:p>
              </p:txBody>
            </p:sp>
          </p:grpSp>
          <p:grpSp>
            <p:nvGrpSpPr>
              <p:cNvPr id="480" name="Rounded Rectangle 77"/>
              <p:cNvGrpSpPr/>
              <p:nvPr/>
            </p:nvGrpSpPr>
            <p:grpSpPr>
              <a:xfrm>
                <a:off x="1092135" y="35004"/>
                <a:ext cx="1493519" cy="640969"/>
                <a:chOff x="0" y="0"/>
                <a:chExt cx="1493518" cy="640968"/>
              </a:xfrm>
            </p:grpSpPr>
            <p:sp>
              <p:nvSpPr>
                <p:cNvPr id="478" name="Rounded Rectangle"/>
                <p:cNvSpPr/>
                <p:nvPr/>
              </p:nvSpPr>
              <p:spPr>
                <a:xfrm>
                  <a:off x="0" y="168798"/>
                  <a:ext cx="1493519" cy="303372"/>
                </a:xfrm>
                <a:prstGeom prst="roundRect">
                  <a:avLst>
                    <a:gd name="adj" fmla="val 16667"/>
                  </a:avLst>
                </a:prstGeom>
                <a:noFill/>
                <a:ln w="1905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79" name="2 Red, 1 Blue"/>
                <p:cNvSpPr txBox="1"/>
                <p:nvPr/>
              </p:nvSpPr>
              <p:spPr>
                <a:xfrm>
                  <a:off x="82484" y="0"/>
                  <a:ext cx="1328551" cy="6409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>
                  <a:lvl1pPr algn="ctr">
                    <a:defRPr>
                      <a:latin typeface="Gill Sans MT"/>
                      <a:ea typeface="Gill Sans MT"/>
                      <a:cs typeface="Gill Sans MT"/>
                      <a:sym typeface="Gill Sans MT"/>
                    </a:defRPr>
                  </a:lvl1pPr>
                </a:lstStyle>
                <a:p>
                  <a:pPr/>
                  <a:r>
                    <a:t>2 Red, 1 Blue</a:t>
                  </a:r>
                </a:p>
              </p:txBody>
            </p:sp>
          </p:grpSp>
          <p:grpSp>
            <p:nvGrpSpPr>
              <p:cNvPr id="483" name="Rounded Rectangle 78"/>
              <p:cNvGrpSpPr/>
              <p:nvPr/>
            </p:nvGrpSpPr>
            <p:grpSpPr>
              <a:xfrm>
                <a:off x="314261" y="1446845"/>
                <a:ext cx="1493519" cy="640969"/>
                <a:chOff x="0" y="0"/>
                <a:chExt cx="1493518" cy="640968"/>
              </a:xfrm>
            </p:grpSpPr>
            <p:sp>
              <p:nvSpPr>
                <p:cNvPr id="481" name="Rounded Rectangle"/>
                <p:cNvSpPr/>
                <p:nvPr/>
              </p:nvSpPr>
              <p:spPr>
                <a:xfrm>
                  <a:off x="0" y="180466"/>
                  <a:ext cx="1493519" cy="280036"/>
                </a:xfrm>
                <a:prstGeom prst="roundRect">
                  <a:avLst>
                    <a:gd name="adj" fmla="val 16667"/>
                  </a:avLst>
                </a:prstGeom>
                <a:noFill/>
                <a:ln w="1905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82" name="0 Red, 1 Blue"/>
                <p:cNvSpPr txBox="1"/>
                <p:nvPr/>
              </p:nvSpPr>
              <p:spPr>
                <a:xfrm>
                  <a:off x="81344" y="0"/>
                  <a:ext cx="1330830" cy="6409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>
                  <a:lvl1pPr algn="ctr">
                    <a:defRPr>
                      <a:latin typeface="Gill Sans MT"/>
                      <a:ea typeface="Gill Sans MT"/>
                      <a:cs typeface="Gill Sans MT"/>
                      <a:sym typeface="Gill Sans MT"/>
                    </a:defRPr>
                  </a:lvl1pPr>
                </a:lstStyle>
                <a:p>
                  <a:pPr/>
                  <a:r>
                    <a:t>0 Red, 1 Blue</a:t>
                  </a:r>
                </a:p>
              </p:txBody>
            </p:sp>
          </p:grpSp>
          <p:grpSp>
            <p:nvGrpSpPr>
              <p:cNvPr id="486" name="Rounded Rectangle 79"/>
              <p:cNvGrpSpPr/>
              <p:nvPr/>
            </p:nvGrpSpPr>
            <p:grpSpPr>
              <a:xfrm>
                <a:off x="1901124" y="1446845"/>
                <a:ext cx="1493519" cy="640969"/>
                <a:chOff x="0" y="0"/>
                <a:chExt cx="1493518" cy="640968"/>
              </a:xfrm>
            </p:grpSpPr>
            <p:sp>
              <p:nvSpPr>
                <p:cNvPr id="484" name="Rounded Rectangle"/>
                <p:cNvSpPr/>
                <p:nvPr/>
              </p:nvSpPr>
              <p:spPr>
                <a:xfrm>
                  <a:off x="0" y="180466"/>
                  <a:ext cx="1493519" cy="280036"/>
                </a:xfrm>
                <a:prstGeom prst="roundRect">
                  <a:avLst>
                    <a:gd name="adj" fmla="val 16667"/>
                  </a:avLst>
                </a:prstGeom>
                <a:noFill/>
                <a:ln w="1905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85" name="2 Red, 0 Blue"/>
                <p:cNvSpPr txBox="1"/>
                <p:nvPr/>
              </p:nvSpPr>
              <p:spPr>
                <a:xfrm>
                  <a:off x="81344" y="0"/>
                  <a:ext cx="1330830" cy="64096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>
                  <a:lvl1pPr algn="ctr">
                    <a:defRPr>
                      <a:latin typeface="Gill Sans MT"/>
                      <a:ea typeface="Gill Sans MT"/>
                      <a:cs typeface="Gill Sans MT"/>
                      <a:sym typeface="Gill Sans MT"/>
                    </a:defRPr>
                  </a:lvl1pPr>
                </a:lstStyle>
                <a:p>
                  <a:pPr/>
                  <a:r>
                    <a:t>2 Red, 0 Blue</a:t>
                  </a:r>
                </a:p>
              </p:txBody>
            </p:sp>
          </p:grpSp>
          <p:sp>
            <p:nvSpPr>
              <p:cNvPr id="487" name="Straight Arrow Connector 80"/>
              <p:cNvSpPr/>
              <p:nvPr/>
            </p:nvSpPr>
            <p:spPr>
              <a:xfrm flipH="1">
                <a:off x="1120138" y="1090872"/>
                <a:ext cx="711756" cy="47294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88" name="Straight Arrow Connector 81"/>
              <p:cNvSpPr/>
              <p:nvPr/>
            </p:nvSpPr>
            <p:spPr>
              <a:xfrm>
                <a:off x="1831893" y="1090872"/>
                <a:ext cx="688419" cy="472948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grpSp>
            <p:nvGrpSpPr>
              <p:cNvPr id="491" name="Diamond 82"/>
              <p:cNvGrpSpPr/>
              <p:nvPr/>
            </p:nvGrpSpPr>
            <p:grpSpPr>
              <a:xfrm>
                <a:off x="998790" y="665375"/>
                <a:ext cx="1680209" cy="516510"/>
                <a:chOff x="0" y="0"/>
                <a:chExt cx="1680207" cy="516508"/>
              </a:xfrm>
            </p:grpSpPr>
            <p:sp>
              <p:nvSpPr>
                <p:cNvPr id="489" name="Polygon"/>
                <p:cNvSpPr/>
                <p:nvPr/>
              </p:nvSpPr>
              <p:spPr>
                <a:xfrm>
                  <a:off x="0" y="91010"/>
                  <a:ext cx="1680208" cy="334487"/>
                </a:xfrm>
                <a:prstGeom prst="diamond">
                  <a:avLst/>
                </a:prstGeom>
                <a:noFill/>
                <a:ln w="127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/>
                </a:p>
              </p:txBody>
            </p:sp>
            <p:sp>
              <p:nvSpPr>
                <p:cNvPr id="490" name="Is X &gt; 0?"/>
                <p:cNvSpPr txBox="1"/>
                <p:nvPr/>
              </p:nvSpPr>
              <p:spPr>
                <a:xfrm>
                  <a:off x="483837" y="0"/>
                  <a:ext cx="712534" cy="51650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ctr">
                  <a:noAutofit/>
                </a:bodyPr>
                <a:lstStyle>
                  <a:lvl1pPr algn="ctr">
                    <a:defRPr sz="1100">
                      <a:latin typeface="Gill Sans MT"/>
                      <a:ea typeface="Gill Sans MT"/>
                      <a:cs typeface="Gill Sans MT"/>
                      <a:sym typeface="Gill Sans MT"/>
                    </a:defRPr>
                  </a:lvl1pPr>
                </a:lstStyle>
                <a:p>
                  <a:pPr/>
                  <a:r>
                    <a:t>Is X &gt; 0?</a:t>
                  </a:r>
                </a:p>
              </p:txBody>
            </p:sp>
          </p:grpSp>
          <p:sp>
            <p:nvSpPr>
              <p:cNvPr id="492" name="Straight Arrow Connector 83"/>
              <p:cNvSpPr/>
              <p:nvPr/>
            </p:nvSpPr>
            <p:spPr>
              <a:xfrm>
                <a:off x="1838894" y="507173"/>
                <a:ext cx="1" cy="249214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493" name="TextBox 84"/>
              <p:cNvSpPr txBox="1"/>
              <p:nvPr/>
            </p:nvSpPr>
            <p:spPr>
              <a:xfrm>
                <a:off x="896110" y="1090870"/>
                <a:ext cx="634747" cy="3298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>
                  <a:defRPr sz="1200">
                    <a:latin typeface="Gill Sans MT"/>
                    <a:ea typeface="Gill Sans MT"/>
                    <a:cs typeface="Gill Sans MT"/>
                    <a:sym typeface="Gill Sans MT"/>
                  </a:defRPr>
                </a:lvl1pPr>
              </a:lstStyle>
              <a:p>
                <a:pPr/>
                <a:r>
                  <a:t>True</a:t>
                </a:r>
              </a:p>
            </p:txBody>
          </p:sp>
          <p:sp>
            <p:nvSpPr>
              <p:cNvPr id="494" name="TextBox 85"/>
              <p:cNvSpPr txBox="1"/>
              <p:nvPr/>
            </p:nvSpPr>
            <p:spPr>
              <a:xfrm>
                <a:off x="2109594" y="1090872"/>
                <a:ext cx="634746" cy="32981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Autofit/>
              </a:bodyPr>
              <a:lstStyle>
                <a:lvl1pPr algn="ctr">
                  <a:defRPr sz="1200">
                    <a:latin typeface="Gill Sans MT"/>
                    <a:ea typeface="Gill Sans MT"/>
                    <a:cs typeface="Gill Sans MT"/>
                    <a:sym typeface="Gill Sans MT"/>
                  </a:defRPr>
                </a:lvl1pPr>
              </a:lstStyle>
              <a:p>
                <a:pPr/>
                <a:r>
                  <a:t>False</a:t>
                </a:r>
              </a:p>
            </p:txBody>
          </p:sp>
        </p:grpSp>
        <p:sp>
          <p:nvSpPr>
            <p:cNvPr id="496" name="Oval 75"/>
            <p:cNvSpPr/>
            <p:nvPr/>
          </p:nvSpPr>
          <p:spPr>
            <a:xfrm>
              <a:off x="186689" y="1048755"/>
              <a:ext cx="1714436" cy="1325317"/>
            </a:xfrm>
            <a:prstGeom prst="ellipse">
              <a:avLst/>
            </a:prstGeom>
            <a:noFill/>
            <a:ln w="38100" cap="flat">
              <a:solidFill>
                <a:srgbClr val="00B05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</a:p>
          </p:txBody>
        </p:sp>
      </p:grpSp>
      <p:grpSp>
        <p:nvGrpSpPr>
          <p:cNvPr id="508" name="Group 86"/>
          <p:cNvGrpSpPr/>
          <p:nvPr/>
        </p:nvGrpSpPr>
        <p:grpSpPr>
          <a:xfrm>
            <a:off x="835009" y="1766495"/>
            <a:ext cx="1767841" cy="1580030"/>
            <a:chOff x="0" y="0"/>
            <a:chExt cx="1767839" cy="1580029"/>
          </a:xfrm>
        </p:grpSpPr>
        <p:sp>
          <p:nvSpPr>
            <p:cNvPr id="498" name="Straight Arrow Connector 87"/>
            <p:cNvSpPr/>
            <p:nvPr/>
          </p:nvSpPr>
          <p:spPr>
            <a:xfrm flipH="1">
              <a:off x="1043304" y="132229"/>
              <a:ext cx="1" cy="14478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99" name="Straight Arrow Connector 88"/>
            <p:cNvSpPr/>
            <p:nvPr/>
          </p:nvSpPr>
          <p:spPr>
            <a:xfrm flipH="1" flipV="1">
              <a:off x="320040" y="855494"/>
              <a:ext cx="1447800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0" name="Oval 89"/>
            <p:cNvSpPr/>
            <p:nvPr/>
          </p:nvSpPr>
          <p:spPr>
            <a:xfrm>
              <a:off x="548004" y="297329"/>
              <a:ext cx="114301" cy="114301"/>
            </a:xfrm>
            <a:prstGeom prst="ellipse">
              <a:avLst/>
            </a:prstGeom>
            <a:solidFill>
              <a:srgbClr val="FF0000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</a:p>
          </p:txBody>
        </p:sp>
        <p:sp>
          <p:nvSpPr>
            <p:cNvPr id="501" name="Oval 90"/>
            <p:cNvSpPr/>
            <p:nvPr/>
          </p:nvSpPr>
          <p:spPr>
            <a:xfrm>
              <a:off x="757554" y="449729"/>
              <a:ext cx="114301" cy="114301"/>
            </a:xfrm>
            <a:prstGeom prst="ellipse">
              <a:avLst/>
            </a:prstGeom>
            <a:solidFill>
              <a:srgbClr val="FF0000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</a:p>
          </p:txBody>
        </p:sp>
        <p:sp>
          <p:nvSpPr>
            <p:cNvPr id="502" name="Oval 91"/>
            <p:cNvSpPr/>
            <p:nvPr/>
          </p:nvSpPr>
          <p:spPr>
            <a:xfrm>
              <a:off x="1348104" y="354479"/>
              <a:ext cx="114301" cy="114301"/>
            </a:xfrm>
            <a:prstGeom prst="ellipse">
              <a:avLst/>
            </a:prstGeom>
            <a:solidFill>
              <a:srgbClr val="0070C0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</a:p>
          </p:txBody>
        </p:sp>
        <p:sp>
          <p:nvSpPr>
            <p:cNvPr id="503" name="TextBox 92"/>
            <p:cNvSpPr txBox="1"/>
            <p:nvPr/>
          </p:nvSpPr>
          <p:spPr>
            <a:xfrm>
              <a:off x="1101724" y="165408"/>
              <a:ext cx="60960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000">
                  <a:latin typeface="Gill Sans MT"/>
                  <a:ea typeface="Gill Sans MT"/>
                  <a:cs typeface="Gill Sans MT"/>
                  <a:sym typeface="Gill Sans MT"/>
                </a:defRPr>
              </a:lvl1pPr>
            </a:lstStyle>
            <a:p>
              <a:pPr/>
              <a:r>
                <a:t>y</a:t>
              </a:r>
            </a:p>
          </p:txBody>
        </p:sp>
        <p:sp>
          <p:nvSpPr>
            <p:cNvPr id="504" name="TextBox 93"/>
            <p:cNvSpPr txBox="1"/>
            <p:nvPr/>
          </p:nvSpPr>
          <p:spPr>
            <a:xfrm>
              <a:off x="1546224" y="837079"/>
              <a:ext cx="60960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000">
                  <a:latin typeface="Gill Sans MT"/>
                  <a:ea typeface="Gill Sans MT"/>
                  <a:cs typeface="Gill Sans MT"/>
                  <a:sym typeface="Gill Sans MT"/>
                </a:defRPr>
              </a:lvl1pPr>
            </a:lstStyle>
            <a:p>
              <a:pPr/>
              <a:r>
                <a:t>x</a:t>
              </a:r>
            </a:p>
          </p:txBody>
        </p:sp>
        <p:grpSp>
          <p:nvGrpSpPr>
            <p:cNvPr id="507" name="Rounded Rectangle 94"/>
            <p:cNvGrpSpPr/>
            <p:nvPr/>
          </p:nvGrpSpPr>
          <p:grpSpPr>
            <a:xfrm>
              <a:off x="0" y="-1"/>
              <a:ext cx="304800" cy="370842"/>
              <a:chOff x="0" y="0"/>
              <a:chExt cx="304799" cy="370840"/>
            </a:xfrm>
          </p:grpSpPr>
          <p:sp>
            <p:nvSpPr>
              <p:cNvPr id="505" name="Rounded Rectangle"/>
              <p:cNvSpPr/>
              <p:nvPr/>
            </p:nvSpPr>
            <p:spPr>
              <a:xfrm>
                <a:off x="0" y="33020"/>
                <a:ext cx="304800" cy="304801"/>
              </a:xfrm>
              <a:prstGeom prst="roundRect">
                <a:avLst>
                  <a:gd name="adj" fmla="val 16667"/>
                </a:avLst>
              </a:prstGeom>
              <a:solidFill>
                <a:srgbClr val="727CA3"/>
              </a:solidFill>
              <a:ln w="19050" cap="flat">
                <a:solidFill>
                  <a:srgbClr val="535A77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506" name="1"/>
              <p:cNvSpPr txBox="1"/>
              <p:nvPr/>
            </p:nvSpPr>
            <p:spPr>
              <a:xfrm>
                <a:off x="70123" y="0"/>
                <a:ext cx="164553" cy="370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8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lvl1pPr>
              </a:lstStyle>
              <a:p>
                <a:pPr/>
                <a:r>
                  <a:t>1</a:t>
                </a:r>
              </a:p>
            </p:txBody>
          </p:sp>
        </p:grpSp>
      </p:grpSp>
      <p:grpSp>
        <p:nvGrpSpPr>
          <p:cNvPr id="529" name="Group 95"/>
          <p:cNvGrpSpPr/>
          <p:nvPr/>
        </p:nvGrpSpPr>
        <p:grpSpPr>
          <a:xfrm>
            <a:off x="3301365" y="1798637"/>
            <a:ext cx="3441632" cy="2116715"/>
            <a:chOff x="0" y="0"/>
            <a:chExt cx="3441631" cy="2116714"/>
          </a:xfrm>
        </p:grpSpPr>
        <p:grpSp>
          <p:nvGrpSpPr>
            <p:cNvPr id="511" name="Rounded Rectangle 96"/>
            <p:cNvGrpSpPr/>
            <p:nvPr/>
          </p:nvGrpSpPr>
          <p:grpSpPr>
            <a:xfrm>
              <a:off x="0" y="0"/>
              <a:ext cx="378548" cy="460567"/>
              <a:chOff x="0" y="0"/>
              <a:chExt cx="378547" cy="460566"/>
            </a:xfrm>
          </p:grpSpPr>
          <p:sp>
            <p:nvSpPr>
              <p:cNvPr id="509" name="Rounded Rectangle"/>
              <p:cNvSpPr/>
              <p:nvPr/>
            </p:nvSpPr>
            <p:spPr>
              <a:xfrm>
                <a:off x="0" y="41009"/>
                <a:ext cx="378548" cy="378549"/>
              </a:xfrm>
              <a:prstGeom prst="roundRect">
                <a:avLst>
                  <a:gd name="adj" fmla="val 16667"/>
                </a:avLst>
              </a:prstGeom>
              <a:solidFill>
                <a:srgbClr val="727CA3"/>
              </a:solidFill>
              <a:ln w="19050" cap="flat">
                <a:solidFill>
                  <a:srgbClr val="535A77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510" name="2"/>
              <p:cNvSpPr txBox="1"/>
              <p:nvPr/>
            </p:nvSpPr>
            <p:spPr>
              <a:xfrm>
                <a:off x="87090" y="0"/>
                <a:ext cx="204368" cy="46056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18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lvl1pPr>
              </a:lstStyle>
              <a:p>
                <a:pPr/>
                <a:r>
                  <a:t>2</a:t>
                </a:r>
              </a:p>
            </p:txBody>
          </p:sp>
        </p:grpSp>
        <p:grpSp>
          <p:nvGrpSpPr>
            <p:cNvPr id="514" name="Rounded Rectangle 97"/>
            <p:cNvGrpSpPr/>
            <p:nvPr/>
          </p:nvGrpSpPr>
          <p:grpSpPr>
            <a:xfrm>
              <a:off x="1107252" y="35488"/>
              <a:ext cx="1514193" cy="649842"/>
              <a:chOff x="0" y="0"/>
              <a:chExt cx="1514191" cy="649840"/>
            </a:xfrm>
          </p:grpSpPr>
          <p:sp>
            <p:nvSpPr>
              <p:cNvPr id="512" name="Rounded Rectangle"/>
              <p:cNvSpPr/>
              <p:nvPr/>
            </p:nvSpPr>
            <p:spPr>
              <a:xfrm>
                <a:off x="0" y="171135"/>
                <a:ext cx="1514192" cy="307571"/>
              </a:xfrm>
              <a:prstGeom prst="roundRect">
                <a:avLst>
                  <a:gd name="adj" fmla="val 16667"/>
                </a:avLst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513" name="2 Red, 1 Blue"/>
              <p:cNvSpPr txBox="1"/>
              <p:nvPr/>
            </p:nvSpPr>
            <p:spPr>
              <a:xfrm>
                <a:off x="83625" y="0"/>
                <a:ext cx="1346941" cy="649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>
                    <a:latin typeface="Gill Sans MT"/>
                    <a:ea typeface="Gill Sans MT"/>
                    <a:cs typeface="Gill Sans MT"/>
                    <a:sym typeface="Gill Sans MT"/>
                  </a:defRPr>
                </a:lvl1pPr>
              </a:lstStyle>
              <a:p>
                <a:pPr/>
                <a:r>
                  <a:t>2 Red, 1 Blue</a:t>
                </a:r>
              </a:p>
            </p:txBody>
          </p:sp>
        </p:grpSp>
        <p:grpSp>
          <p:nvGrpSpPr>
            <p:cNvPr id="517" name="Rounded Rectangle 98"/>
            <p:cNvGrpSpPr/>
            <p:nvPr/>
          </p:nvGrpSpPr>
          <p:grpSpPr>
            <a:xfrm>
              <a:off x="318611" y="1466873"/>
              <a:ext cx="1514192" cy="649842"/>
              <a:chOff x="0" y="0"/>
              <a:chExt cx="1514191" cy="649840"/>
            </a:xfrm>
          </p:grpSpPr>
          <p:sp>
            <p:nvSpPr>
              <p:cNvPr id="515" name="Rounded Rectangle"/>
              <p:cNvSpPr/>
              <p:nvPr/>
            </p:nvSpPr>
            <p:spPr>
              <a:xfrm>
                <a:off x="0" y="182964"/>
                <a:ext cx="1514192" cy="283912"/>
              </a:xfrm>
              <a:prstGeom prst="roundRect">
                <a:avLst>
                  <a:gd name="adj" fmla="val 16667"/>
                </a:avLst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516" name="0 Red, 1 Blue"/>
              <p:cNvSpPr txBox="1"/>
              <p:nvPr/>
            </p:nvSpPr>
            <p:spPr>
              <a:xfrm>
                <a:off x="82470" y="0"/>
                <a:ext cx="1349251" cy="649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>
                    <a:latin typeface="Gill Sans MT"/>
                    <a:ea typeface="Gill Sans MT"/>
                    <a:cs typeface="Gill Sans MT"/>
                    <a:sym typeface="Gill Sans MT"/>
                  </a:defRPr>
                </a:lvl1pPr>
              </a:lstStyle>
              <a:p>
                <a:pPr/>
                <a:r>
                  <a:t>0 Red, 1 Blue</a:t>
                </a:r>
              </a:p>
            </p:txBody>
          </p:sp>
        </p:grpSp>
        <p:grpSp>
          <p:nvGrpSpPr>
            <p:cNvPr id="520" name="Rounded Rectangle 99"/>
            <p:cNvGrpSpPr/>
            <p:nvPr/>
          </p:nvGrpSpPr>
          <p:grpSpPr>
            <a:xfrm>
              <a:off x="1927440" y="1466873"/>
              <a:ext cx="1514192" cy="649842"/>
              <a:chOff x="0" y="0"/>
              <a:chExt cx="1514191" cy="649840"/>
            </a:xfrm>
          </p:grpSpPr>
          <p:sp>
            <p:nvSpPr>
              <p:cNvPr id="518" name="Rounded Rectangle"/>
              <p:cNvSpPr/>
              <p:nvPr/>
            </p:nvSpPr>
            <p:spPr>
              <a:xfrm>
                <a:off x="0" y="182964"/>
                <a:ext cx="1514192" cy="283912"/>
              </a:xfrm>
              <a:prstGeom prst="roundRect">
                <a:avLst>
                  <a:gd name="adj" fmla="val 16667"/>
                </a:avLst>
              </a:prstGeom>
              <a:noFill/>
              <a:ln w="190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519" name="2 Red, 0 Blue"/>
              <p:cNvSpPr txBox="1"/>
              <p:nvPr/>
            </p:nvSpPr>
            <p:spPr>
              <a:xfrm>
                <a:off x="82470" y="0"/>
                <a:ext cx="1349251" cy="649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>
                    <a:latin typeface="Gill Sans MT"/>
                    <a:ea typeface="Gill Sans MT"/>
                    <a:cs typeface="Gill Sans MT"/>
                    <a:sym typeface="Gill Sans MT"/>
                  </a:defRPr>
                </a:lvl1pPr>
              </a:lstStyle>
              <a:p>
                <a:pPr/>
                <a:r>
                  <a:t>2 Red, 0 Blue</a:t>
                </a:r>
              </a:p>
            </p:txBody>
          </p:sp>
        </p:grpSp>
        <p:sp>
          <p:nvSpPr>
            <p:cNvPr id="521" name="Straight Arrow Connector 100"/>
            <p:cNvSpPr/>
            <p:nvPr/>
          </p:nvSpPr>
          <p:spPr>
            <a:xfrm flipH="1">
              <a:off x="1135643" y="1105972"/>
              <a:ext cx="721608" cy="47949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2" name="Straight Arrow Connector 101"/>
            <p:cNvSpPr/>
            <p:nvPr/>
          </p:nvSpPr>
          <p:spPr>
            <a:xfrm>
              <a:off x="1857250" y="1105972"/>
              <a:ext cx="697949" cy="47949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525" name="Diamond 102"/>
            <p:cNvGrpSpPr/>
            <p:nvPr/>
          </p:nvGrpSpPr>
          <p:grpSpPr>
            <a:xfrm>
              <a:off x="1012615" y="674586"/>
              <a:ext cx="1703467" cy="523659"/>
              <a:chOff x="0" y="0"/>
              <a:chExt cx="1703465" cy="523658"/>
            </a:xfrm>
          </p:grpSpPr>
          <p:sp>
            <p:nvSpPr>
              <p:cNvPr id="523" name="Polygon"/>
              <p:cNvSpPr/>
              <p:nvPr/>
            </p:nvSpPr>
            <p:spPr>
              <a:xfrm>
                <a:off x="0" y="92270"/>
                <a:ext cx="1703466" cy="339117"/>
              </a:xfrm>
              <a:prstGeom prst="diamond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524" name="Is X &gt; 0?"/>
              <p:cNvSpPr txBox="1"/>
              <p:nvPr/>
            </p:nvSpPr>
            <p:spPr>
              <a:xfrm>
                <a:off x="490535" y="0"/>
                <a:ext cx="722396" cy="52365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noAutofit/>
              </a:bodyPr>
              <a:lstStyle>
                <a:lvl1pPr algn="ctr">
                  <a:defRPr sz="1100">
                    <a:latin typeface="Gill Sans MT"/>
                    <a:ea typeface="Gill Sans MT"/>
                    <a:cs typeface="Gill Sans MT"/>
                    <a:sym typeface="Gill Sans MT"/>
                  </a:defRPr>
                </a:lvl1pPr>
              </a:lstStyle>
              <a:p>
                <a:pPr/>
                <a:r>
                  <a:t>Is X &gt; 0?</a:t>
                </a:r>
              </a:p>
            </p:txBody>
          </p:sp>
        </p:grpSp>
        <p:sp>
          <p:nvSpPr>
            <p:cNvPr id="526" name="Straight Arrow Connector 103"/>
            <p:cNvSpPr/>
            <p:nvPr/>
          </p:nvSpPr>
          <p:spPr>
            <a:xfrm>
              <a:off x="1864348" y="514194"/>
              <a:ext cx="1" cy="252663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7" name="TextBox 104"/>
            <p:cNvSpPr txBox="1"/>
            <p:nvPr/>
          </p:nvSpPr>
          <p:spPr>
            <a:xfrm>
              <a:off x="908515" y="1105971"/>
              <a:ext cx="643532" cy="3343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>
                  <a:latin typeface="Gill Sans MT"/>
                  <a:ea typeface="Gill Sans MT"/>
                  <a:cs typeface="Gill Sans MT"/>
                  <a:sym typeface="Gill Sans MT"/>
                </a:defRPr>
              </a:lvl1pPr>
            </a:lstStyle>
            <a:p>
              <a:pPr/>
              <a:r>
                <a:t>True</a:t>
              </a:r>
            </a:p>
          </p:txBody>
        </p:sp>
        <p:sp>
          <p:nvSpPr>
            <p:cNvPr id="528" name="TextBox 105"/>
            <p:cNvSpPr txBox="1"/>
            <p:nvPr/>
          </p:nvSpPr>
          <p:spPr>
            <a:xfrm>
              <a:off x="2138795" y="1105972"/>
              <a:ext cx="643533" cy="3343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ctr">
                <a:defRPr sz="1200">
                  <a:latin typeface="Gill Sans MT"/>
                  <a:ea typeface="Gill Sans MT"/>
                  <a:cs typeface="Gill Sans MT"/>
                  <a:sym typeface="Gill Sans MT"/>
                </a:defRPr>
              </a:lvl1pPr>
            </a:lstStyle>
            <a:p>
              <a:pPr/>
              <a:r>
                <a:t>False</a:t>
              </a:r>
            </a:p>
          </p:txBody>
        </p:sp>
      </p:grpSp>
      <p:grpSp>
        <p:nvGrpSpPr>
          <p:cNvPr id="541" name="Group 106"/>
          <p:cNvGrpSpPr/>
          <p:nvPr/>
        </p:nvGrpSpPr>
        <p:grpSpPr>
          <a:xfrm>
            <a:off x="847401" y="4897591"/>
            <a:ext cx="1750697" cy="1580030"/>
            <a:chOff x="0" y="0"/>
            <a:chExt cx="1750695" cy="1580029"/>
          </a:xfrm>
        </p:grpSpPr>
        <p:sp>
          <p:nvSpPr>
            <p:cNvPr id="530" name="Straight Arrow Connector 107"/>
            <p:cNvSpPr/>
            <p:nvPr/>
          </p:nvSpPr>
          <p:spPr>
            <a:xfrm flipH="1">
              <a:off x="1026160" y="132229"/>
              <a:ext cx="1" cy="144780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1" name="Straight Arrow Connector 108"/>
            <p:cNvSpPr/>
            <p:nvPr/>
          </p:nvSpPr>
          <p:spPr>
            <a:xfrm flipH="1" flipV="1">
              <a:off x="302894" y="855494"/>
              <a:ext cx="1447802" cy="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2" name="Oval 109"/>
            <p:cNvSpPr/>
            <p:nvPr/>
          </p:nvSpPr>
          <p:spPr>
            <a:xfrm>
              <a:off x="530860" y="297329"/>
              <a:ext cx="114301" cy="114301"/>
            </a:xfrm>
            <a:prstGeom prst="ellipse">
              <a:avLst/>
            </a:prstGeom>
            <a:solidFill>
              <a:srgbClr val="FF0000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</a:p>
          </p:txBody>
        </p:sp>
        <p:sp>
          <p:nvSpPr>
            <p:cNvPr id="533" name="Oval 110"/>
            <p:cNvSpPr/>
            <p:nvPr/>
          </p:nvSpPr>
          <p:spPr>
            <a:xfrm>
              <a:off x="740410" y="449729"/>
              <a:ext cx="114301" cy="114301"/>
            </a:xfrm>
            <a:prstGeom prst="ellipse">
              <a:avLst/>
            </a:prstGeom>
            <a:solidFill>
              <a:srgbClr val="FF0000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</a:p>
          </p:txBody>
        </p:sp>
        <p:sp>
          <p:nvSpPr>
            <p:cNvPr id="534" name="Oval 111"/>
            <p:cNvSpPr/>
            <p:nvPr/>
          </p:nvSpPr>
          <p:spPr>
            <a:xfrm>
              <a:off x="1330960" y="354479"/>
              <a:ext cx="114301" cy="114301"/>
            </a:xfrm>
            <a:prstGeom prst="ellipse">
              <a:avLst/>
            </a:prstGeom>
            <a:solidFill>
              <a:srgbClr val="0070C0"/>
            </a:solidFill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</a:p>
          </p:txBody>
        </p:sp>
        <p:sp>
          <p:nvSpPr>
            <p:cNvPr id="535" name="TextBox 112"/>
            <p:cNvSpPr txBox="1"/>
            <p:nvPr/>
          </p:nvSpPr>
          <p:spPr>
            <a:xfrm>
              <a:off x="1084580" y="165408"/>
              <a:ext cx="60961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000">
                  <a:latin typeface="Gill Sans MT"/>
                  <a:ea typeface="Gill Sans MT"/>
                  <a:cs typeface="Gill Sans MT"/>
                  <a:sym typeface="Gill Sans MT"/>
                </a:defRPr>
              </a:lvl1pPr>
            </a:lstStyle>
            <a:p>
              <a:pPr/>
              <a:r>
                <a:t>y</a:t>
              </a:r>
            </a:p>
          </p:txBody>
        </p:sp>
        <p:sp>
          <p:nvSpPr>
            <p:cNvPr id="536" name="TextBox 113"/>
            <p:cNvSpPr txBox="1"/>
            <p:nvPr/>
          </p:nvSpPr>
          <p:spPr>
            <a:xfrm>
              <a:off x="1529080" y="837079"/>
              <a:ext cx="60961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000">
                  <a:latin typeface="Gill Sans MT"/>
                  <a:ea typeface="Gill Sans MT"/>
                  <a:cs typeface="Gill Sans MT"/>
                  <a:sym typeface="Gill Sans MT"/>
                </a:defRPr>
              </a:lvl1pPr>
            </a:lstStyle>
            <a:p>
              <a:pPr/>
              <a:r>
                <a:t>x</a:t>
              </a:r>
            </a:p>
          </p:txBody>
        </p:sp>
        <p:grpSp>
          <p:nvGrpSpPr>
            <p:cNvPr id="539" name="Rounded Rectangle 114"/>
            <p:cNvGrpSpPr/>
            <p:nvPr/>
          </p:nvGrpSpPr>
          <p:grpSpPr>
            <a:xfrm>
              <a:off x="0" y="-1"/>
              <a:ext cx="304800" cy="370842"/>
              <a:chOff x="0" y="0"/>
              <a:chExt cx="304800" cy="370840"/>
            </a:xfrm>
          </p:grpSpPr>
          <p:sp>
            <p:nvSpPr>
              <p:cNvPr id="537" name="Rounded Rectangle"/>
              <p:cNvSpPr/>
              <p:nvPr/>
            </p:nvSpPr>
            <p:spPr>
              <a:xfrm>
                <a:off x="0" y="33020"/>
                <a:ext cx="304800" cy="304801"/>
              </a:xfrm>
              <a:prstGeom prst="roundRect">
                <a:avLst>
                  <a:gd name="adj" fmla="val 16667"/>
                </a:avLst>
              </a:prstGeom>
              <a:solidFill>
                <a:srgbClr val="727CA3"/>
              </a:solidFill>
              <a:ln w="19050" cap="flat">
                <a:solidFill>
                  <a:srgbClr val="535A77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</a:p>
            </p:txBody>
          </p:sp>
          <p:sp>
            <p:nvSpPr>
              <p:cNvPr id="538" name="3"/>
              <p:cNvSpPr txBox="1"/>
              <p:nvPr/>
            </p:nvSpPr>
            <p:spPr>
              <a:xfrm>
                <a:off x="70123" y="0"/>
                <a:ext cx="164554" cy="370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800">
                    <a:solidFill>
                      <a:srgbClr val="FFFFFF"/>
                    </a:solidFill>
                    <a:latin typeface="Consolas"/>
                    <a:ea typeface="Consolas"/>
                    <a:cs typeface="Consolas"/>
                    <a:sym typeface="Consolas"/>
                  </a:defRPr>
                </a:lvl1pPr>
              </a:lstStyle>
              <a:p>
                <a:pPr/>
                <a:r>
                  <a:t>3</a:t>
                </a:r>
              </a:p>
            </p:txBody>
          </p:sp>
        </p:grpSp>
        <p:sp>
          <p:nvSpPr>
            <p:cNvPr id="540" name="Oval 115"/>
            <p:cNvSpPr/>
            <p:nvPr/>
          </p:nvSpPr>
          <p:spPr>
            <a:xfrm>
              <a:off x="1134110" y="564029"/>
              <a:ext cx="114301" cy="114301"/>
            </a:xfrm>
            <a:prstGeom prst="ellipse">
              <a:avLst/>
            </a:prstGeom>
            <a:noFill/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800">
                  <a:solidFill>
                    <a:srgbClr val="FFFFFF"/>
                  </a:solidFill>
                  <a:latin typeface="Gill Sans MT"/>
                  <a:ea typeface="Gill Sans MT"/>
                  <a:cs typeface="Gill Sans MT"/>
                  <a:sym typeface="Gill Sans MT"/>
                </a:defRPr>
              </a:pPr>
            </a:p>
          </p:txBody>
        </p:sp>
      </p:grpSp>
      <p:sp>
        <p:nvSpPr>
          <p:cNvPr id="542" name="Rectangle 3"/>
          <p:cNvSpPr/>
          <p:nvPr/>
        </p:nvSpPr>
        <p:spPr>
          <a:xfrm>
            <a:off x="406399" y="4413249"/>
            <a:ext cx="6705597" cy="2666976"/>
          </a:xfrm>
          <a:prstGeom prst="rect">
            <a:avLst/>
          </a:prstGeom>
          <a:ln w="25400">
            <a:solidFill>
              <a:srgbClr val="024A8C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3" name="Rectangle 59"/>
          <p:cNvSpPr/>
          <p:nvPr/>
        </p:nvSpPr>
        <p:spPr>
          <a:xfrm>
            <a:off x="410534" y="1471820"/>
            <a:ext cx="6705597" cy="2666976"/>
          </a:xfrm>
          <a:prstGeom prst="rect">
            <a:avLst/>
          </a:prstGeom>
          <a:ln w="25400">
            <a:solidFill>
              <a:srgbClr val="024A8C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4" name="Arrow: Right 4"/>
          <p:cNvSpPr/>
          <p:nvPr/>
        </p:nvSpPr>
        <p:spPr>
          <a:xfrm>
            <a:off x="7569200" y="4032250"/>
            <a:ext cx="1066800" cy="7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>
            <a:solidFill>
              <a:srgbClr val="024A8C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5" name="TextBox 5"/>
          <p:cNvSpPr txBox="1"/>
          <p:nvPr/>
        </p:nvSpPr>
        <p:spPr>
          <a:xfrm>
            <a:off x="452120" y="1498297"/>
            <a:ext cx="148367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Fit</a:t>
            </a:r>
          </a:p>
        </p:txBody>
      </p:sp>
      <p:sp>
        <p:nvSpPr>
          <p:cNvPr id="546" name="TextBox 62"/>
          <p:cNvSpPr txBox="1"/>
          <p:nvPr/>
        </p:nvSpPr>
        <p:spPr>
          <a:xfrm>
            <a:off x="452120" y="4413758"/>
            <a:ext cx="1483672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Predict</a:t>
            </a:r>
          </a:p>
        </p:txBody>
      </p:sp>
      <p:sp>
        <p:nvSpPr>
          <p:cNvPr id="547" name="TextBox 116"/>
          <p:cNvSpPr txBox="1"/>
          <p:nvPr/>
        </p:nvSpPr>
        <p:spPr>
          <a:xfrm>
            <a:off x="9367051" y="3069362"/>
            <a:ext cx="1483673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Prediction: BLUE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9" grpId="2"/>
      <p:bldP build="whole" bldLvl="1" animBg="1" rev="0" advAuto="0" spid="508" grpId="1"/>
      <p:bldP build="whole" bldLvl="1" animBg="1" rev="0" advAuto="0" spid="497" grpId="4"/>
      <p:bldP build="whole" bldLvl="1" animBg="1" rev="0" advAuto="0" spid="474" grpId="5"/>
      <p:bldP build="whole" bldLvl="1" animBg="1" rev="0" advAuto="0" spid="541" grpId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Shape 531"/>
          <p:cNvSpPr txBox="1"/>
          <p:nvPr>
            <p:ph type="body" idx="1"/>
          </p:nvPr>
        </p:nvSpPr>
        <p:spPr>
          <a:xfrm>
            <a:off x="635006" y="1325799"/>
            <a:ext cx="11734801" cy="3810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28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03200" indent="-256540">
              <a:buSzPct val="100000"/>
              <a:buFont typeface="Georgia"/>
              <a:buChar char="‣"/>
              <a:defRPr sz="2800">
                <a:latin typeface="Georgia"/>
                <a:ea typeface="Georgia"/>
                <a:cs typeface="Georgia"/>
                <a:sym typeface="Georgia"/>
              </a:defRPr>
            </a:pPr>
            <a:r>
              <a:t>When displayed, these series of rules appear as a tree with several branching paths or </a:t>
            </a:r>
            <a:r>
              <a:rPr b="1"/>
              <a:t>splits</a:t>
            </a:r>
            <a:r>
              <a:t>.</a:t>
            </a:r>
          </a:p>
          <a:p>
            <a:pPr marL="203200" indent="-256540">
              <a:buSzPct val="100000"/>
              <a:buFont typeface="Georgia"/>
              <a:buChar char="‣"/>
              <a:defRPr sz="28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03200" indent="-256540">
              <a:buSzPct val="100000"/>
              <a:buFont typeface="Georgia"/>
              <a:buChar char="‣"/>
              <a:defRPr sz="2800">
                <a:latin typeface="Georgia"/>
                <a:ea typeface="Georgia"/>
                <a:cs typeface="Georgia"/>
                <a:sym typeface="Georgia"/>
              </a:defRPr>
            </a:pPr>
            <a:r>
              <a:t>The starting point of a decision tree is referred to as the </a:t>
            </a:r>
            <a:r>
              <a:rPr b="1"/>
              <a:t>root</a:t>
            </a:r>
            <a:r>
              <a:t> and subsequent branching points are called </a:t>
            </a:r>
            <a:r>
              <a:rPr b="1"/>
              <a:t>nodes</a:t>
            </a:r>
            <a:r>
              <a:t>. Nodes that do not split further are then called </a:t>
            </a:r>
            <a:r>
              <a:rPr b="1"/>
              <a:t>leaves</a:t>
            </a:r>
            <a:r>
              <a:t>.</a:t>
            </a:r>
          </a:p>
          <a:p>
            <a:pPr marL="203200" indent="-256540">
              <a:buSzPct val="100000"/>
              <a:buFont typeface="Georgia"/>
              <a:buChar char="‣"/>
              <a:defRPr sz="28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03200" indent="-256540">
              <a:buSzPct val="100000"/>
              <a:buFont typeface="Georgia"/>
              <a:buChar char="‣"/>
              <a:defRPr sz="2800">
                <a:latin typeface="Georgia"/>
                <a:ea typeface="Georgia"/>
                <a:cs typeface="Georgia"/>
                <a:sym typeface="Georgia"/>
              </a:defRPr>
            </a:pPr>
            <a:r>
              <a:t>Using our example decision tree:</a:t>
            </a:r>
          </a:p>
        </p:txBody>
      </p:sp>
      <p:sp>
        <p:nvSpPr>
          <p:cNvPr id="550" name="Shape 532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DECISION TREES</a:t>
            </a:r>
          </a:p>
        </p:txBody>
      </p:sp>
      <p:pic>
        <p:nvPicPr>
          <p:cNvPr id="551" name="Picture 24" descr="Picture 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07043" y="6427561"/>
            <a:ext cx="507601" cy="507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9" name="Group 25"/>
          <p:cNvGrpSpPr/>
          <p:nvPr/>
        </p:nvGrpSpPr>
        <p:grpSpPr>
          <a:xfrm>
            <a:off x="6201221" y="4514875"/>
            <a:ext cx="4305823" cy="2381251"/>
            <a:chOff x="0" y="0"/>
            <a:chExt cx="4305821" cy="2381250"/>
          </a:xfrm>
        </p:grpSpPr>
        <p:grpSp>
          <p:nvGrpSpPr>
            <p:cNvPr id="554" name="Rounded Rectangle 26"/>
            <p:cNvGrpSpPr/>
            <p:nvPr/>
          </p:nvGrpSpPr>
          <p:grpSpPr>
            <a:xfrm>
              <a:off x="1087328" y="-1"/>
              <a:ext cx="2087673" cy="424060"/>
              <a:chOff x="0" y="0"/>
              <a:chExt cx="2087671" cy="424058"/>
            </a:xfrm>
          </p:grpSpPr>
          <p:sp>
            <p:nvSpPr>
              <p:cNvPr id="552" name="Rounded Rectangle"/>
              <p:cNvSpPr/>
              <p:nvPr/>
            </p:nvSpPr>
            <p:spPr>
              <a:xfrm>
                <a:off x="0" y="0"/>
                <a:ext cx="2087672" cy="424059"/>
              </a:xfrm>
              <a:prstGeom prst="roundRect">
                <a:avLst>
                  <a:gd name="adj" fmla="val 16667"/>
                </a:avLst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53" name="2 Red, 1 Blue"/>
              <p:cNvSpPr txBox="1"/>
              <p:nvPr/>
            </p:nvSpPr>
            <p:spPr>
              <a:xfrm>
                <a:off x="79120" y="67617"/>
                <a:ext cx="1929431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/>
              </a:lstStyle>
              <a:p>
                <a:pPr/>
                <a:r>
                  <a:t>2 Red, 1 Blue</a:t>
                </a:r>
              </a:p>
            </p:txBody>
          </p:sp>
        </p:grpSp>
        <p:grpSp>
          <p:nvGrpSpPr>
            <p:cNvPr id="557" name="Rounded Rectangle 27"/>
            <p:cNvGrpSpPr/>
            <p:nvPr/>
          </p:nvGrpSpPr>
          <p:grpSpPr>
            <a:xfrm>
              <a:off x="0" y="1989811"/>
              <a:ext cx="2087672" cy="391440"/>
              <a:chOff x="0" y="0"/>
              <a:chExt cx="2087671" cy="391438"/>
            </a:xfrm>
          </p:grpSpPr>
          <p:sp>
            <p:nvSpPr>
              <p:cNvPr id="555" name="Rounded Rectangle"/>
              <p:cNvSpPr/>
              <p:nvPr/>
            </p:nvSpPr>
            <p:spPr>
              <a:xfrm>
                <a:off x="0" y="0"/>
                <a:ext cx="2087672" cy="391439"/>
              </a:xfrm>
              <a:prstGeom prst="roundRect">
                <a:avLst>
                  <a:gd name="adj" fmla="val 16667"/>
                </a:avLst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56" name="0 Red, 1 Blue"/>
              <p:cNvSpPr txBox="1"/>
              <p:nvPr/>
            </p:nvSpPr>
            <p:spPr>
              <a:xfrm>
                <a:off x="77528" y="51307"/>
                <a:ext cx="1932615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/>
              </a:lstStyle>
              <a:p>
                <a:pPr/>
                <a:r>
                  <a:t>0 Red, 1 Blue</a:t>
                </a:r>
              </a:p>
            </p:txBody>
          </p:sp>
        </p:grpSp>
        <p:grpSp>
          <p:nvGrpSpPr>
            <p:cNvPr id="560" name="Rounded Rectangle 28"/>
            <p:cNvGrpSpPr/>
            <p:nvPr/>
          </p:nvGrpSpPr>
          <p:grpSpPr>
            <a:xfrm>
              <a:off x="2218150" y="1989811"/>
              <a:ext cx="2087672" cy="391440"/>
              <a:chOff x="0" y="0"/>
              <a:chExt cx="2087671" cy="391438"/>
            </a:xfrm>
          </p:grpSpPr>
          <p:sp>
            <p:nvSpPr>
              <p:cNvPr id="558" name="Rounded Rectangle"/>
              <p:cNvSpPr/>
              <p:nvPr/>
            </p:nvSpPr>
            <p:spPr>
              <a:xfrm>
                <a:off x="0" y="0"/>
                <a:ext cx="2087672" cy="391439"/>
              </a:xfrm>
              <a:prstGeom prst="roundRect">
                <a:avLst>
                  <a:gd name="adj" fmla="val 16667"/>
                </a:avLst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59" name="2 Red, 0 Blue"/>
              <p:cNvSpPr txBox="1"/>
              <p:nvPr/>
            </p:nvSpPr>
            <p:spPr>
              <a:xfrm>
                <a:off x="77528" y="51307"/>
                <a:ext cx="1932615" cy="2888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/>
              </a:lstStyle>
              <a:p>
                <a:pPr/>
                <a:r>
                  <a:t>2 Red, 0 Blue</a:t>
                </a:r>
              </a:p>
            </p:txBody>
          </p:sp>
        </p:grpSp>
        <p:sp>
          <p:nvSpPr>
            <p:cNvPr id="561" name="Straight Arrow Connector 29"/>
            <p:cNvSpPr/>
            <p:nvPr/>
          </p:nvSpPr>
          <p:spPr>
            <a:xfrm flipH="1">
              <a:off x="1126473" y="1239964"/>
              <a:ext cx="994906" cy="6610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2" name="Straight Arrow Connector 30"/>
            <p:cNvSpPr/>
            <p:nvPr/>
          </p:nvSpPr>
          <p:spPr>
            <a:xfrm>
              <a:off x="2121378" y="1239964"/>
              <a:ext cx="962286" cy="661096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grpSp>
          <p:nvGrpSpPr>
            <p:cNvPr id="565" name="Diamond 31"/>
            <p:cNvGrpSpPr/>
            <p:nvPr/>
          </p:nvGrpSpPr>
          <p:grpSpPr>
            <a:xfrm>
              <a:off x="956849" y="772412"/>
              <a:ext cx="2348631" cy="467553"/>
              <a:chOff x="0" y="0"/>
              <a:chExt cx="2348630" cy="467551"/>
            </a:xfrm>
          </p:grpSpPr>
          <p:sp>
            <p:nvSpPr>
              <p:cNvPr id="563" name="Polygon"/>
              <p:cNvSpPr/>
              <p:nvPr/>
            </p:nvSpPr>
            <p:spPr>
              <a:xfrm>
                <a:off x="0" y="0"/>
                <a:ext cx="2348631" cy="467552"/>
              </a:xfrm>
              <a:prstGeom prst="diamond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564" name="Is X &gt; 0?"/>
              <p:cNvSpPr txBox="1"/>
              <p:nvPr/>
            </p:nvSpPr>
            <p:spPr>
              <a:xfrm>
                <a:off x="639227" y="114140"/>
                <a:ext cx="1070177" cy="2392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>
                  <a:defRPr sz="1100"/>
                </a:lvl1pPr>
              </a:lstStyle>
              <a:p>
                <a:pPr/>
                <a:r>
                  <a:t>Is X &gt; 0?</a:t>
                </a:r>
              </a:p>
            </p:txBody>
          </p:sp>
        </p:grpSp>
        <p:sp>
          <p:nvSpPr>
            <p:cNvPr id="566" name="Straight Arrow Connector 32"/>
            <p:cNvSpPr/>
            <p:nvPr/>
          </p:nvSpPr>
          <p:spPr>
            <a:xfrm>
              <a:off x="2131164" y="424058"/>
              <a:ext cx="1" cy="348355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67" name="TextBox 33"/>
            <p:cNvSpPr txBox="1"/>
            <p:nvPr/>
          </p:nvSpPr>
          <p:spPr>
            <a:xfrm>
              <a:off x="780754" y="1239962"/>
              <a:ext cx="952396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/>
              </a:lvl1pPr>
            </a:lstStyle>
            <a:p>
              <a:pPr/>
              <a:r>
                <a:t>True</a:t>
              </a:r>
            </a:p>
          </p:txBody>
        </p:sp>
        <p:sp>
          <p:nvSpPr>
            <p:cNvPr id="568" name="TextBox 34"/>
            <p:cNvSpPr txBox="1"/>
            <p:nvPr/>
          </p:nvSpPr>
          <p:spPr>
            <a:xfrm>
              <a:off x="2476987" y="1239964"/>
              <a:ext cx="952396" cy="2642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1200"/>
              </a:lvl1pPr>
            </a:lstStyle>
            <a:p>
              <a:pPr/>
              <a:r>
                <a:t>False</a:t>
              </a:r>
            </a:p>
          </p:txBody>
        </p:sp>
      </p:grpSp>
      <p:pic>
        <p:nvPicPr>
          <p:cNvPr id="570" name="Picture 35" descr="Picture 3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13958" y="4345025"/>
            <a:ext cx="626761" cy="79164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1" name="Picture 36" descr="Picture 3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93621" y="6446606"/>
            <a:ext cx="507601" cy="50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72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12991" y="5265030"/>
            <a:ext cx="583185" cy="5120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2" grpId="3"/>
      <p:bldP build="whole" bldLvl="1" animBg="1" rev="0" advAuto="0" spid="551" grpId="5"/>
      <p:bldP build="whole" bldLvl="1" animBg="1" rev="0" advAuto="0" spid="570" grpId="2"/>
      <p:bldP build="whole" bldLvl="1" animBg="1" rev="0" advAuto="0" spid="569" grpId="1"/>
      <p:bldP build="whole" bldLvl="1" animBg="1" rev="0" advAuto="0" spid="571" grpId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Shape 531"/>
          <p:cNvSpPr txBox="1"/>
          <p:nvPr>
            <p:ph type="body" idx="1"/>
          </p:nvPr>
        </p:nvSpPr>
        <p:spPr>
          <a:xfrm>
            <a:off x="635006" y="1325799"/>
            <a:ext cx="11734801" cy="3810000"/>
          </a:xfrm>
          <a:prstGeom prst="rect">
            <a:avLst/>
          </a:prstGeom>
        </p:spPr>
        <p:txBody>
          <a:bodyPr lIns="0" tIns="0" rIns="0" bIns="0"/>
          <a:lstStyle/>
          <a:p>
            <a:pPr defTabSz="758951">
              <a:defRPr sz="2324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168655" indent="-212928" defTabSz="758951">
              <a:buSzPct val="100000"/>
              <a:buFont typeface="Georgia"/>
              <a:buChar char="‣"/>
              <a:defRPr sz="2324">
                <a:latin typeface="Georgia"/>
                <a:ea typeface="Georgia"/>
                <a:cs typeface="Georgia"/>
                <a:sym typeface="Georgia"/>
              </a:defRPr>
            </a:pPr>
            <a:r>
              <a:t>The structure of a decision tree is determined by what yes/no rules will best predict the outcome variable. </a:t>
            </a:r>
          </a:p>
          <a:p>
            <a:pPr marL="168655" indent="-212928" defTabSz="758951">
              <a:buSzPct val="100000"/>
              <a:buFont typeface="Georgia"/>
              <a:buChar char="‣"/>
              <a:defRPr sz="2324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168655" indent="-212928" defTabSz="758951">
              <a:buSzPct val="100000"/>
              <a:buFont typeface="Georgia"/>
              <a:buChar char="‣"/>
              <a:defRPr sz="2324">
                <a:latin typeface="Georgia"/>
                <a:ea typeface="Georgia"/>
                <a:cs typeface="Georgia"/>
                <a:sym typeface="Georgia"/>
              </a:defRPr>
            </a:pPr>
            <a:r>
              <a:t>This is measured at each point of a decision tree by the </a:t>
            </a:r>
            <a:r>
              <a:rPr b="1"/>
              <a:t>gini impurity </a:t>
            </a:r>
            <a:r>
              <a:t>which measures the homogeneity of the outcome variable in a dataset from 0 (uniform) to 1 (inconsistent).</a:t>
            </a:r>
          </a:p>
          <a:p>
            <a:pPr marL="168655" indent="-212928" defTabSz="758951">
              <a:buSzPct val="100000"/>
              <a:buFont typeface="Georgia"/>
              <a:buChar char="‣"/>
              <a:defRPr sz="2324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168655" indent="-212928" defTabSz="758951">
              <a:buSzPct val="100000"/>
              <a:buFont typeface="Georgia"/>
              <a:buChar char="‣"/>
              <a:defRPr sz="2324">
                <a:latin typeface="Georgia"/>
                <a:ea typeface="Georgia"/>
                <a:cs typeface="Georgia"/>
                <a:sym typeface="Georgia"/>
              </a:defRPr>
            </a:pPr>
            <a:r>
              <a:t>Each rule in a decision tree decreases the gini impurity in the data until it approaches 0.</a:t>
            </a:r>
          </a:p>
          <a:p>
            <a:pPr marL="168655" indent="-212928" defTabSz="758951">
              <a:buSzPct val="100000"/>
              <a:buFont typeface="Georgia"/>
              <a:buChar char="‣"/>
              <a:defRPr sz="2324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168655" indent="-212928" defTabSz="758951">
              <a:buSzPct val="100000"/>
              <a:buFont typeface="Georgia"/>
              <a:buChar char="‣"/>
              <a:defRPr sz="2324">
                <a:latin typeface="Georgia"/>
                <a:ea typeface="Georgia"/>
                <a:cs typeface="Georgia"/>
                <a:sym typeface="Georgia"/>
              </a:defRPr>
            </a:pPr>
            <a:r>
              <a:t>For regression trees, MSE (or mean squared error) is </a:t>
            </a:r>
            <a:r>
              <a:rPr i="1"/>
              <a:t>often</a:t>
            </a:r>
            <a:r>
              <a:t> used in place of gini impurity.</a:t>
            </a:r>
          </a:p>
        </p:txBody>
      </p:sp>
      <p:sp>
        <p:nvSpPr>
          <p:cNvPr id="575" name="Shape 532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DECISION TREES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471"/>
          <p:cNvSpPr txBox="1"/>
          <p:nvPr/>
        </p:nvSpPr>
        <p:spPr>
          <a:xfrm>
            <a:off x="634999" y="736599"/>
            <a:ext cx="1081650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SIMPLE EXAMPLE</a:t>
            </a:r>
          </a:p>
        </p:txBody>
      </p:sp>
      <p:grpSp>
        <p:nvGrpSpPr>
          <p:cNvPr id="609" name="Group 1"/>
          <p:cNvGrpSpPr/>
          <p:nvPr/>
        </p:nvGrpSpPr>
        <p:grpSpPr>
          <a:xfrm>
            <a:off x="2443483" y="1593307"/>
            <a:ext cx="7841493" cy="3950226"/>
            <a:chOff x="0" y="0"/>
            <a:chExt cx="7841492" cy="3950225"/>
          </a:xfrm>
        </p:grpSpPr>
        <p:grpSp>
          <p:nvGrpSpPr>
            <p:cNvPr id="587" name="Group 9"/>
            <p:cNvGrpSpPr/>
            <p:nvPr/>
          </p:nvGrpSpPr>
          <p:grpSpPr>
            <a:xfrm>
              <a:off x="-1" y="685739"/>
              <a:ext cx="3251124" cy="3251123"/>
              <a:chOff x="0" y="0"/>
              <a:chExt cx="3251122" cy="3251122"/>
            </a:xfrm>
          </p:grpSpPr>
          <p:grpSp>
            <p:nvGrpSpPr>
              <p:cNvPr id="585" name="Group 10"/>
              <p:cNvGrpSpPr/>
              <p:nvPr/>
            </p:nvGrpSpPr>
            <p:grpSpPr>
              <a:xfrm>
                <a:off x="-1" y="-1"/>
                <a:ext cx="3251124" cy="3251124"/>
                <a:chOff x="0" y="0"/>
                <a:chExt cx="3251122" cy="3251122"/>
              </a:xfrm>
            </p:grpSpPr>
            <p:sp>
              <p:nvSpPr>
                <p:cNvPr id="578" name="Straight Arrow Connector 12"/>
                <p:cNvSpPr/>
                <p:nvPr/>
              </p:nvSpPr>
              <p:spPr>
                <a:xfrm flipH="1">
                  <a:off x="1624925" y="0"/>
                  <a:ext cx="1" cy="3251123"/>
                </a:xfrm>
                <a:prstGeom prst="line">
                  <a:avLst/>
                </a:prstGeom>
                <a:noFill/>
                <a:ln w="9525" cap="flat">
                  <a:solidFill>
                    <a:srgbClr val="000000"/>
                  </a:solidFill>
                  <a:prstDash val="solid"/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579" name="Straight Arrow Connector 13"/>
                <p:cNvSpPr/>
                <p:nvPr/>
              </p:nvSpPr>
              <p:spPr>
                <a:xfrm flipH="1" flipV="1">
                  <a:off x="0" y="1624926"/>
                  <a:ext cx="3251123" cy="1"/>
                </a:xfrm>
                <a:prstGeom prst="line">
                  <a:avLst/>
                </a:prstGeom>
                <a:noFill/>
                <a:ln w="9525" cap="flat">
                  <a:solidFill>
                    <a:srgbClr val="000000"/>
                  </a:solidFill>
                  <a:prstDash val="solid"/>
                  <a:round/>
                  <a:headEnd type="triangle" w="med" len="med"/>
                  <a:tailEnd type="triangle" w="med" len="med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580" name="Oval 14"/>
                <p:cNvSpPr/>
                <p:nvPr/>
              </p:nvSpPr>
              <p:spPr>
                <a:xfrm>
                  <a:off x="1824556" y="2169703"/>
                  <a:ext cx="256669" cy="256669"/>
                </a:xfrm>
                <a:prstGeom prst="ellipse">
                  <a:avLst/>
                </a:prstGeom>
                <a:solidFill>
                  <a:srgbClr val="FF0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581" name="Oval 15"/>
                <p:cNvSpPr/>
                <p:nvPr/>
              </p:nvSpPr>
              <p:spPr>
                <a:xfrm>
                  <a:off x="2052705" y="1744266"/>
                  <a:ext cx="256669" cy="256669"/>
                </a:xfrm>
                <a:prstGeom prst="ellipse">
                  <a:avLst/>
                </a:prstGeom>
                <a:solidFill>
                  <a:srgbClr val="FF000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582" name="Oval 16"/>
                <p:cNvSpPr/>
                <p:nvPr/>
              </p:nvSpPr>
              <p:spPr>
                <a:xfrm>
                  <a:off x="1175991" y="982996"/>
                  <a:ext cx="256669" cy="256669"/>
                </a:xfrm>
                <a:prstGeom prst="ellipse">
                  <a:avLst/>
                </a:prstGeom>
                <a:solidFill>
                  <a:srgbClr val="0070C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  <p:sp>
              <p:nvSpPr>
                <p:cNvPr id="583" name="TextBox 17"/>
                <p:cNvSpPr txBox="1"/>
                <p:nvPr/>
              </p:nvSpPr>
              <p:spPr>
                <a:xfrm>
                  <a:off x="1699164" y="74505"/>
                  <a:ext cx="250784" cy="2269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 algn="ctr">
                    <a:defRPr sz="1000"/>
                  </a:lvl1pPr>
                </a:lstStyle>
                <a:p>
                  <a:pPr/>
                  <a:r>
                    <a:t>y</a:t>
                  </a:r>
                </a:p>
              </p:txBody>
            </p:sp>
            <p:sp>
              <p:nvSpPr>
                <p:cNvPr id="584" name="TextBox 18"/>
                <p:cNvSpPr txBox="1"/>
                <p:nvPr/>
              </p:nvSpPr>
              <p:spPr>
                <a:xfrm>
                  <a:off x="2697316" y="1582783"/>
                  <a:ext cx="250784" cy="22698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5719" tIns="45719" rIns="45719" bIns="45719" numCol="1" anchor="t">
                  <a:spAutoFit/>
                </a:bodyPr>
                <a:lstStyle>
                  <a:lvl1pPr algn="ctr">
                    <a:defRPr sz="1000"/>
                  </a:lvl1pPr>
                </a:lstStyle>
                <a:p>
                  <a:pPr/>
                  <a:r>
                    <a:t>x</a:t>
                  </a:r>
                </a:p>
              </p:txBody>
            </p:sp>
          </p:grpSp>
          <p:sp>
            <p:nvSpPr>
              <p:cNvPr id="586" name="Oval 11"/>
              <p:cNvSpPr/>
              <p:nvPr/>
            </p:nvSpPr>
            <p:spPr>
              <a:xfrm>
                <a:off x="1796037" y="870620"/>
                <a:ext cx="256669" cy="256669"/>
              </a:xfrm>
              <a:prstGeom prst="ellipse">
                <a:avLst/>
              </a:prstGeom>
              <a:solidFill>
                <a:srgbClr val="0070C0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sp>
          <p:nvSpPr>
            <p:cNvPr id="588" name="TextBox 19"/>
            <p:cNvSpPr txBox="1"/>
            <p:nvPr/>
          </p:nvSpPr>
          <p:spPr>
            <a:xfrm>
              <a:off x="173417" y="0"/>
              <a:ext cx="2903016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i="1" sz="1600"/>
              </a:lvl1pPr>
            </a:lstStyle>
            <a:p>
              <a:pPr/>
              <a:r>
                <a:t>Dataset A</a:t>
              </a:r>
            </a:p>
          </p:txBody>
        </p:sp>
        <p:sp>
          <p:nvSpPr>
            <p:cNvPr id="589" name="TextBox 20"/>
            <p:cNvSpPr txBox="1"/>
            <p:nvPr/>
          </p:nvSpPr>
          <p:spPr>
            <a:xfrm>
              <a:off x="4763787" y="0"/>
              <a:ext cx="2903016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i="1" sz="1600"/>
              </a:lvl1pPr>
            </a:lstStyle>
            <a:p>
              <a:pPr/>
              <a:r>
                <a:t>Dataset B</a:t>
              </a:r>
            </a:p>
          </p:txBody>
        </p:sp>
        <p:grpSp>
          <p:nvGrpSpPr>
            <p:cNvPr id="608" name="Group 21"/>
            <p:cNvGrpSpPr/>
            <p:nvPr/>
          </p:nvGrpSpPr>
          <p:grpSpPr>
            <a:xfrm>
              <a:off x="4590370" y="699103"/>
              <a:ext cx="3251123" cy="3251123"/>
              <a:chOff x="0" y="0"/>
              <a:chExt cx="3251122" cy="3251122"/>
            </a:xfrm>
          </p:grpSpPr>
          <p:grpSp>
            <p:nvGrpSpPr>
              <p:cNvPr id="599" name="Group 22"/>
              <p:cNvGrpSpPr/>
              <p:nvPr/>
            </p:nvGrpSpPr>
            <p:grpSpPr>
              <a:xfrm>
                <a:off x="-1" y="-1"/>
                <a:ext cx="3251124" cy="3251124"/>
                <a:chOff x="0" y="0"/>
                <a:chExt cx="3251122" cy="3251122"/>
              </a:xfrm>
            </p:grpSpPr>
            <p:grpSp>
              <p:nvGrpSpPr>
                <p:cNvPr id="597" name="Group 31"/>
                <p:cNvGrpSpPr/>
                <p:nvPr/>
              </p:nvGrpSpPr>
              <p:grpSpPr>
                <a:xfrm>
                  <a:off x="-1" y="-1"/>
                  <a:ext cx="3251124" cy="3251124"/>
                  <a:chOff x="0" y="0"/>
                  <a:chExt cx="3251122" cy="3251122"/>
                </a:xfrm>
              </p:grpSpPr>
              <p:sp>
                <p:nvSpPr>
                  <p:cNvPr id="590" name="Straight Arrow Connector 33"/>
                  <p:cNvSpPr/>
                  <p:nvPr/>
                </p:nvSpPr>
                <p:spPr>
                  <a:xfrm flipH="1">
                    <a:off x="1624925" y="0"/>
                    <a:ext cx="1" cy="3251123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000000"/>
                    </a:solidFill>
                    <a:prstDash val="solid"/>
                    <a:round/>
                    <a:headEnd type="triangle" w="med" len="med"/>
                    <a:tailEnd type="triangle" w="med" len="med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91" name="Straight Arrow Connector 34"/>
                  <p:cNvSpPr/>
                  <p:nvPr/>
                </p:nvSpPr>
                <p:spPr>
                  <a:xfrm flipH="1" flipV="1">
                    <a:off x="0" y="1624926"/>
                    <a:ext cx="3251123" cy="1"/>
                  </a:xfrm>
                  <a:prstGeom prst="line">
                    <a:avLst/>
                  </a:prstGeom>
                  <a:noFill/>
                  <a:ln w="9525" cap="flat">
                    <a:solidFill>
                      <a:srgbClr val="000000"/>
                    </a:solidFill>
                    <a:prstDash val="solid"/>
                    <a:round/>
                    <a:headEnd type="triangle" w="med" len="med"/>
                    <a:tailEnd type="triangle" w="med" len="med"/>
                  </a:ln>
                  <a:effectLst/>
                </p:spPr>
                <p:txBody>
                  <a:bodyPr wrap="square" lIns="45719" tIns="45719" rIns="45719" bIns="45719" numCol="1" anchor="t">
                    <a:noAutofit/>
                  </a:bodyPr>
                  <a:lstStyle/>
                  <a:p>
                    <a:pPr/>
                  </a:p>
                </p:txBody>
              </p:sp>
              <p:sp>
                <p:nvSpPr>
                  <p:cNvPr id="592" name="Oval 35"/>
                  <p:cNvSpPr/>
                  <p:nvPr/>
                </p:nvSpPr>
                <p:spPr>
                  <a:xfrm>
                    <a:off x="512699" y="370742"/>
                    <a:ext cx="256669" cy="25666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  <p:sp>
                <p:nvSpPr>
                  <p:cNvPr id="593" name="Oval 36"/>
                  <p:cNvSpPr/>
                  <p:nvPr/>
                </p:nvSpPr>
                <p:spPr>
                  <a:xfrm>
                    <a:off x="983256" y="712965"/>
                    <a:ext cx="256669" cy="256669"/>
                  </a:xfrm>
                  <a:prstGeom prst="ellipse">
                    <a:avLst/>
                  </a:prstGeom>
                  <a:solidFill>
                    <a:srgbClr val="FF0000"/>
                  </a:solidFill>
                  <a:ln w="317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  <p:sp>
                <p:nvSpPr>
                  <p:cNvPr id="594" name="Oval 37"/>
                  <p:cNvSpPr/>
                  <p:nvPr/>
                </p:nvSpPr>
                <p:spPr>
                  <a:xfrm>
                    <a:off x="2309372" y="499075"/>
                    <a:ext cx="256669" cy="256669"/>
                  </a:xfrm>
                  <a:prstGeom prst="ellipse">
                    <a:avLst/>
                  </a:prstGeom>
                  <a:solidFill>
                    <a:srgbClr val="0070C0"/>
                  </a:solidFill>
                  <a:ln w="3175" cap="flat">
                    <a:solidFill>
                      <a:srgbClr val="000000"/>
                    </a:solidFill>
                    <a:prstDash val="solid"/>
                    <a:round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>
                        <a:solidFill>
                          <a:srgbClr val="FFFFFF"/>
                        </a:solidFill>
                      </a:defRPr>
                    </a:pPr>
                  </a:p>
                </p:txBody>
              </p:sp>
              <p:sp>
                <p:nvSpPr>
                  <p:cNvPr id="595" name="TextBox 38"/>
                  <p:cNvSpPr txBox="1"/>
                  <p:nvPr/>
                </p:nvSpPr>
                <p:spPr>
                  <a:xfrm>
                    <a:off x="1699164" y="74505"/>
                    <a:ext cx="250784" cy="22698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45719" tIns="45719" rIns="45719" bIns="45719" numCol="1" anchor="t">
                    <a:spAutoFit/>
                  </a:bodyPr>
                  <a:lstStyle>
                    <a:lvl1pPr algn="ctr">
                      <a:defRPr sz="1000"/>
                    </a:lvl1pPr>
                  </a:lstStyle>
                  <a:p>
                    <a:pPr/>
                    <a:r>
                      <a:t>y</a:t>
                    </a:r>
                  </a:p>
                </p:txBody>
              </p:sp>
              <p:sp>
                <p:nvSpPr>
                  <p:cNvPr id="596" name="TextBox 39"/>
                  <p:cNvSpPr txBox="1"/>
                  <p:nvPr/>
                </p:nvSpPr>
                <p:spPr>
                  <a:xfrm>
                    <a:off x="2697316" y="1582783"/>
                    <a:ext cx="250784" cy="226986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val="1"/>
                    </a:ext>
                  </a:extLst>
                </p:spPr>
                <p:txBody>
                  <a:bodyPr wrap="square" lIns="45719" tIns="45719" rIns="45719" bIns="45719" numCol="1" anchor="t">
                    <a:spAutoFit/>
                  </a:bodyPr>
                  <a:lstStyle>
                    <a:lvl1pPr algn="ctr">
                      <a:defRPr sz="1000"/>
                    </a:lvl1pPr>
                  </a:lstStyle>
                  <a:p>
                    <a:pPr/>
                    <a:r>
                      <a:t>x</a:t>
                    </a:r>
                  </a:p>
                </p:txBody>
              </p:sp>
            </p:grpSp>
            <p:sp>
              <p:nvSpPr>
                <p:cNvPr id="598" name="Oval 32"/>
                <p:cNvSpPr/>
                <p:nvPr/>
              </p:nvSpPr>
              <p:spPr>
                <a:xfrm>
                  <a:off x="987324" y="370741"/>
                  <a:ext cx="256669" cy="256669"/>
                </a:xfrm>
                <a:prstGeom prst="ellipse">
                  <a:avLst/>
                </a:prstGeom>
                <a:solidFill>
                  <a:srgbClr val="0070C0"/>
                </a:solidFill>
                <a:ln w="3175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defRPr>
                      <a:solidFill>
                        <a:srgbClr val="FFFFFF"/>
                      </a:solidFill>
                    </a:defRPr>
                  </a:pPr>
                </a:p>
              </p:txBody>
            </p:sp>
          </p:grpSp>
          <p:sp>
            <p:nvSpPr>
              <p:cNvPr id="600" name="Straight Connector 23"/>
              <p:cNvSpPr/>
              <p:nvPr/>
            </p:nvSpPr>
            <p:spPr>
              <a:xfrm flipV="1">
                <a:off x="1478551" y="499472"/>
                <a:ext cx="292749" cy="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01" name="TextBox 24"/>
              <p:cNvSpPr txBox="1"/>
              <p:nvPr/>
            </p:nvSpPr>
            <p:spPr>
              <a:xfrm>
                <a:off x="1823438" y="320783"/>
                <a:ext cx="250784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000"/>
                </a:lvl1pPr>
              </a:lstStyle>
              <a:p>
                <a:pPr/>
                <a:r>
                  <a:t>3</a:t>
                </a:r>
              </a:p>
            </p:txBody>
          </p:sp>
          <p:sp>
            <p:nvSpPr>
              <p:cNvPr id="602" name="Straight Connector 25"/>
              <p:cNvSpPr/>
              <p:nvPr/>
            </p:nvSpPr>
            <p:spPr>
              <a:xfrm flipV="1">
                <a:off x="1472133" y="848965"/>
                <a:ext cx="292749" cy="2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03" name="TextBox 26"/>
              <p:cNvSpPr txBox="1"/>
              <p:nvPr/>
            </p:nvSpPr>
            <p:spPr>
              <a:xfrm>
                <a:off x="1817019" y="670275"/>
                <a:ext cx="250785" cy="22698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000"/>
                </a:lvl1pPr>
              </a:lstStyle>
              <a:p>
                <a:pPr/>
                <a:r>
                  <a:t>2</a:t>
                </a:r>
              </a:p>
            </p:txBody>
          </p:sp>
          <p:sp>
            <p:nvSpPr>
              <p:cNvPr id="604" name="Straight Connector 27"/>
              <p:cNvSpPr/>
              <p:nvPr/>
            </p:nvSpPr>
            <p:spPr>
              <a:xfrm>
                <a:off x="1111588" y="1501636"/>
                <a:ext cx="2" cy="29274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05" name="TextBox 28"/>
              <p:cNvSpPr txBox="1"/>
              <p:nvPr/>
            </p:nvSpPr>
            <p:spPr>
              <a:xfrm>
                <a:off x="950495" y="1836926"/>
                <a:ext cx="322185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000"/>
                </a:lvl1pPr>
              </a:lstStyle>
              <a:p>
                <a:pPr/>
                <a:r>
                  <a:t>-2</a:t>
                </a:r>
              </a:p>
            </p:txBody>
          </p:sp>
          <p:sp>
            <p:nvSpPr>
              <p:cNvPr id="606" name="Straight Connector 29"/>
              <p:cNvSpPr/>
              <p:nvPr/>
            </p:nvSpPr>
            <p:spPr>
              <a:xfrm>
                <a:off x="595562" y="1501635"/>
                <a:ext cx="2" cy="292749"/>
              </a:xfrm>
              <a:prstGeom prst="line">
                <a:avLst/>
              </a:prstGeom>
              <a:noFill/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07" name="TextBox 30"/>
              <p:cNvSpPr txBox="1"/>
              <p:nvPr/>
            </p:nvSpPr>
            <p:spPr>
              <a:xfrm>
                <a:off x="434469" y="1836925"/>
                <a:ext cx="322185" cy="22698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>
                  <a:defRPr sz="1000"/>
                </a:lvl1pPr>
              </a:lstStyle>
              <a:p>
                <a:pPr/>
                <a:r>
                  <a:t>-3</a:t>
                </a:r>
              </a:p>
            </p:txBody>
          </p:sp>
        </p:grpSp>
      </p:grpSp>
      <p:sp>
        <p:nvSpPr>
          <p:cNvPr id="610" name="Rectangle 2"/>
          <p:cNvSpPr txBox="1"/>
          <p:nvPr/>
        </p:nvSpPr>
        <p:spPr>
          <a:xfrm>
            <a:off x="699193" y="5771279"/>
            <a:ext cx="5686063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/>
            </a:lvl1pPr>
          </a:lstStyle>
          <a:p>
            <a:pPr/>
            <a:r>
              <a:t>Dataset A – if Y &lt; 0 &amp; X &gt; 0 then RED, else BLUE</a:t>
            </a:r>
          </a:p>
        </p:txBody>
      </p:sp>
      <p:sp>
        <p:nvSpPr>
          <p:cNvPr id="611" name="Rectangle 3"/>
          <p:cNvSpPr txBox="1"/>
          <p:nvPr/>
        </p:nvSpPr>
        <p:spPr>
          <a:xfrm>
            <a:off x="6774379" y="5737190"/>
            <a:ext cx="5869247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/>
            </a:lvl1pPr>
          </a:lstStyle>
          <a:p>
            <a:pPr/>
            <a:r>
              <a:t>Dataset B – if Y &gt; 2  &amp; X &gt; -2 then BLUE, else RED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3050" y="1574800"/>
            <a:ext cx="9918700" cy="5321300"/>
          </a:xfrm>
          <a:prstGeom prst="rect">
            <a:avLst/>
          </a:prstGeom>
          <a:ln w="12700">
            <a:miter lim="400000"/>
          </a:ln>
        </p:spPr>
      </p:pic>
      <p:sp>
        <p:nvSpPr>
          <p:cNvPr id="616" name="Shape 471"/>
          <p:cNvSpPr txBox="1"/>
          <p:nvPr/>
        </p:nvSpPr>
        <p:spPr>
          <a:xfrm>
            <a:off x="634999" y="736600"/>
            <a:ext cx="10816501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DECISION TREE OUTPUT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518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619" name="Shape 519"/>
          <p:cNvSpPr txBox="1"/>
          <p:nvPr/>
        </p:nvSpPr>
        <p:spPr>
          <a:xfrm>
            <a:off x="635000" y="1473199"/>
            <a:ext cx="11734800" cy="4231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8333"/>
              </a:lnSpc>
              <a:defRPr>
                <a:latin typeface="Oswald"/>
                <a:ea typeface="Oswald"/>
                <a:cs typeface="Oswald"/>
                <a:sym typeface="Oswald"/>
              </a:defRPr>
            </a:pPr>
          </a:p>
          <a:p>
            <a:pPr>
              <a:lnSpc>
                <a:spcPct val="88333"/>
              </a:lnSpc>
              <a:defRPr b="1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PROS AND CONS </a:t>
            </a:r>
          </a:p>
          <a:p>
            <a:pPr>
              <a:lnSpc>
                <a:spcPct val="88333"/>
              </a:lnSpc>
              <a:defRPr b="1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OF DECISION TREES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83400" y="3956050"/>
            <a:ext cx="3961332" cy="3124200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Shape 607"/>
          <p:cNvSpPr txBox="1"/>
          <p:nvPr>
            <p:ph type="body" idx="1"/>
          </p:nvPr>
        </p:nvSpPr>
        <p:spPr>
          <a:xfrm>
            <a:off x="635000" y="1301274"/>
            <a:ext cx="11734800" cy="3810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28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03200" indent="-256540">
              <a:buSzPct val="100000"/>
              <a:buFont typeface="Georgia"/>
              <a:buChar char="‣"/>
              <a:defRPr sz="2800">
                <a:latin typeface="Georgia"/>
                <a:ea typeface="Georgia"/>
                <a:cs typeface="Georgia"/>
                <a:sym typeface="Georgia"/>
              </a:defRPr>
            </a:pPr>
            <a:r>
              <a:t>Decision trees are </a:t>
            </a:r>
            <a:r>
              <a:rPr i="1"/>
              <a:t>non-linear</a:t>
            </a:r>
            <a:r>
              <a:t> (a change in a predictor variable has a constant change on the output variable) which gives them more flexibility over linear models (e.g. linear regression).</a:t>
            </a:r>
          </a:p>
          <a:p>
            <a:pPr marL="203200" indent="-256540">
              <a:buSzPct val="100000"/>
              <a:buFont typeface="Georgia"/>
              <a:buChar char="‣"/>
              <a:defRPr sz="28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03200" indent="-256540">
              <a:buSzPct val="100000"/>
              <a:buFont typeface="Georgia"/>
              <a:buChar char="‣"/>
              <a:defRPr sz="2800">
                <a:latin typeface="Georgia"/>
                <a:ea typeface="Georgia"/>
                <a:cs typeface="Georgia"/>
                <a:sym typeface="Georgia"/>
              </a:defRPr>
            </a:pPr>
            <a:r>
              <a:t>Decision trees also produce easily interpreted visuals from which variable importance can be derived.</a:t>
            </a:r>
          </a:p>
        </p:txBody>
      </p:sp>
      <p:sp>
        <p:nvSpPr>
          <p:cNvPr id="623" name="Shape 608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b="1" sz="3200">
                <a:latin typeface="Oswald"/>
                <a:ea typeface="Oswald"/>
                <a:cs typeface="Oswald"/>
                <a:sym typeface="Oswald"/>
              </a:defRPr>
            </a:pPr>
            <a:r>
              <a:t>PROS </a:t>
            </a:r>
            <a:r>
              <a:rPr strike="sngStrike"/>
              <a:t>AND CONS</a:t>
            </a:r>
            <a:r>
              <a:t> OF DECISION TREES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Shape 607"/>
          <p:cNvSpPr txBox="1"/>
          <p:nvPr>
            <p:ph type="body" idx="1"/>
          </p:nvPr>
        </p:nvSpPr>
        <p:spPr>
          <a:xfrm>
            <a:off x="635000" y="1301274"/>
            <a:ext cx="11734800" cy="3810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28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03200" indent="-256540">
              <a:buSzPct val="100000"/>
              <a:buFont typeface="Georgia"/>
              <a:buChar char="‣"/>
              <a:defRPr sz="2800">
                <a:latin typeface="Georgia"/>
                <a:ea typeface="Georgia"/>
                <a:cs typeface="Georgia"/>
                <a:sym typeface="Georgia"/>
              </a:defRPr>
            </a:pPr>
            <a:r>
              <a:t>Decision trees are computationally intensive relative to other models, especially if you don’t prune them.</a:t>
            </a:r>
          </a:p>
          <a:p>
            <a:pPr marL="203200" indent="-256540">
              <a:buSzPct val="100000"/>
              <a:buFont typeface="Georgia"/>
              <a:buChar char="‣"/>
              <a:defRPr sz="28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03200" indent="-256540">
              <a:buSzPct val="100000"/>
              <a:buFont typeface="Georgia"/>
              <a:buChar char="‣"/>
              <a:defRPr sz="2800">
                <a:latin typeface="Georgia"/>
                <a:ea typeface="Georgia"/>
                <a:cs typeface="Georgia"/>
                <a:sym typeface="Georgia"/>
              </a:defRPr>
            </a:pPr>
            <a:r>
              <a:t>Decision trees are sometimes too flexible and can easily overfit your data. Cross-validation and tuning are key to keeping decision tree models generalizable.</a:t>
            </a:r>
          </a:p>
        </p:txBody>
      </p:sp>
      <p:sp>
        <p:nvSpPr>
          <p:cNvPr id="626" name="Shape 608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b="1" strike="sngStrike" sz="3200">
                <a:latin typeface="Oswald"/>
                <a:ea typeface="Oswald"/>
                <a:cs typeface="Oswald"/>
                <a:sym typeface="Oswald"/>
              </a:defRPr>
            </a:pPr>
            <a:r>
              <a:t>PROS AND </a:t>
            </a:r>
            <a:r>
              <a:rPr strike="noStrike"/>
              <a:t>CONS OF DECISION TREES</a:t>
            </a:r>
          </a:p>
        </p:txBody>
      </p:sp>
      <p:grpSp>
        <p:nvGrpSpPr>
          <p:cNvPr id="629" name="Group 4"/>
          <p:cNvGrpSpPr/>
          <p:nvPr/>
        </p:nvGrpSpPr>
        <p:grpSpPr>
          <a:xfrm>
            <a:off x="3024495" y="4342203"/>
            <a:ext cx="6955809" cy="2760855"/>
            <a:chOff x="0" y="0"/>
            <a:chExt cx="6955808" cy="2760853"/>
          </a:xfrm>
        </p:grpSpPr>
        <p:pic>
          <p:nvPicPr>
            <p:cNvPr id="627" name="Picture 8" descr="Picture 8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1" y="158111"/>
              <a:ext cx="3113562" cy="244463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8" name="Picture 10" descr="Picture 10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42248" y="0"/>
              <a:ext cx="3113561" cy="276085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30" name="TextBox 1"/>
          <p:cNvSpPr txBox="1"/>
          <p:nvPr/>
        </p:nvSpPr>
        <p:spPr>
          <a:xfrm>
            <a:off x="1892123" y="4638873"/>
            <a:ext cx="807369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Fit:</a:t>
            </a:r>
          </a:p>
        </p:txBody>
      </p:sp>
      <p:sp>
        <p:nvSpPr>
          <p:cNvPr id="631" name="TextBox 8"/>
          <p:cNvSpPr txBox="1"/>
          <p:nvPr/>
        </p:nvSpPr>
        <p:spPr>
          <a:xfrm>
            <a:off x="6548119" y="4513117"/>
            <a:ext cx="807370" cy="28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Predict: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3" name="Content Placeholder 8"/>
          <p:cNvGraphicFramePr/>
          <p:nvPr/>
        </p:nvGraphicFramePr>
        <p:xfrm>
          <a:off x="4100960" y="2279587"/>
          <a:ext cx="764405" cy="323339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64404"/>
              </a:tblGrid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Test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1"/>
                    </a:solidFill>
                  </a:tcPr>
                </a:tc>
              </a:tr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Train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F8F4E7"/>
                    </a:solidFill>
                  </a:tcPr>
                </a:tc>
              </a:tr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Train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F8F4E7"/>
                    </a:solidFill>
                  </a:tcPr>
                </a:tc>
              </a:tr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Train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F8F4E7"/>
                    </a:solidFill>
                  </a:tcPr>
                </a:tc>
              </a:tr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Train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F8F4E7"/>
                    </a:solidFill>
                  </a:tcPr>
                </a:tc>
              </a:tr>
            </a:tbl>
          </a:graphicData>
        </a:graphic>
      </p:graphicFrame>
      <p:sp>
        <p:nvSpPr>
          <p:cNvPr id="634" name="Text Placeholder 4"/>
          <p:cNvSpPr txBox="1"/>
          <p:nvPr/>
        </p:nvSpPr>
        <p:spPr>
          <a:xfrm>
            <a:off x="787400" y="1393756"/>
            <a:ext cx="9883687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/>
            <a:r>
              <a:t>Cross validation uses all the data to ensure that model measurements were not biased by a particularly lucky sample</a:t>
            </a:r>
          </a:p>
        </p:txBody>
      </p:sp>
      <p:sp>
        <p:nvSpPr>
          <p:cNvPr id="635" name="Title 5"/>
          <p:cNvSpPr txBox="1"/>
          <p:nvPr>
            <p:ph type="title"/>
          </p:nvPr>
        </p:nvSpPr>
        <p:spPr>
          <a:xfrm>
            <a:off x="686431" y="733064"/>
            <a:ext cx="8391526" cy="334102"/>
          </a:xfrm>
          <a:prstGeom prst="rect">
            <a:avLst/>
          </a:prstGeom>
        </p:spPr>
        <p:txBody>
          <a:bodyPr lIns="0" tIns="0" rIns="0" bIns="0"/>
          <a:lstStyle>
            <a:lvl1pPr defTabSz="649223">
              <a:defRPr sz="2272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K-Fold Cross Validation</a:t>
            </a:r>
          </a:p>
        </p:txBody>
      </p:sp>
      <p:grpSp>
        <p:nvGrpSpPr>
          <p:cNvPr id="638" name="Rectangle 7"/>
          <p:cNvGrpSpPr/>
          <p:nvPr/>
        </p:nvGrpSpPr>
        <p:grpSpPr>
          <a:xfrm>
            <a:off x="2188951" y="2279042"/>
            <a:ext cx="1320589" cy="3233394"/>
            <a:chOff x="0" y="0"/>
            <a:chExt cx="1320587" cy="3233393"/>
          </a:xfrm>
        </p:grpSpPr>
        <p:sp>
          <p:nvSpPr>
            <p:cNvPr id="636" name="Rectangle"/>
            <p:cNvSpPr/>
            <p:nvPr/>
          </p:nvSpPr>
          <p:spPr>
            <a:xfrm>
              <a:off x="0" y="-1"/>
              <a:ext cx="1320588" cy="3233395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5999"/>
                </a:lnSpc>
              </a:pPr>
            </a:p>
          </p:txBody>
        </p:sp>
        <p:sp>
          <p:nvSpPr>
            <p:cNvPr id="637" name="Complete Data"/>
            <p:cNvSpPr txBox="1"/>
            <p:nvPr/>
          </p:nvSpPr>
          <p:spPr>
            <a:xfrm>
              <a:off x="0" y="1295861"/>
              <a:ext cx="1320588" cy="6416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ctr">
              <a:spAutoFit/>
            </a:bodyPr>
            <a:lstStyle>
              <a:lvl1pPr algn="ctr">
                <a:lnSpc>
                  <a:spcPct val="105999"/>
                </a:lnSpc>
                <a:defRPr b="1" sz="1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Complete Data</a:t>
              </a:r>
            </a:p>
          </p:txBody>
        </p:sp>
      </p:grpSp>
      <p:graphicFrame>
        <p:nvGraphicFramePr>
          <p:cNvPr id="639" name="Content Placeholder 8"/>
          <p:cNvGraphicFramePr/>
          <p:nvPr/>
        </p:nvGraphicFramePr>
        <p:xfrm>
          <a:off x="4996393" y="2279040"/>
          <a:ext cx="764405" cy="323339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64404"/>
              </a:tblGrid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Train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F8F4E7"/>
                    </a:solidFill>
                  </a:tcPr>
                </a:tc>
              </a:tr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Test</a:t>
                      </a:r>
                    </a:p>
                  </a:txBody>
                  <a:tcPr marL="0" marR="0" marT="0" marB="0" anchor="ctr" anchorCtr="0" horzOverflow="overflow">
                    <a:solidFill>
                      <a:srgbClr val="F8C39A"/>
                    </a:solidFill>
                  </a:tcPr>
                </a:tc>
              </a:tr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Train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F8F4E7"/>
                    </a:solidFill>
                  </a:tcPr>
                </a:tc>
              </a:tr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Train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F8F4E7"/>
                    </a:solidFill>
                  </a:tcPr>
                </a:tc>
              </a:tr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Train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F8F4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0" name="Content Placeholder 8"/>
          <p:cNvGraphicFramePr/>
          <p:nvPr/>
        </p:nvGraphicFramePr>
        <p:xfrm>
          <a:off x="5907651" y="2279040"/>
          <a:ext cx="764405" cy="323339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64404"/>
              </a:tblGrid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Train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F8F4E7"/>
                    </a:solidFill>
                  </a:tcPr>
                </a:tc>
              </a:tr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Train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F8F4E7"/>
                    </a:solidFill>
                  </a:tcPr>
                </a:tc>
              </a:tr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Test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/>
                    </a:solidFill>
                  </a:tcPr>
                </a:tc>
              </a:tr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Train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F8F4E7"/>
                    </a:solidFill>
                  </a:tcPr>
                </a:tc>
              </a:tr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Train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F8F4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1" name="Content Placeholder 8"/>
          <p:cNvGraphicFramePr/>
          <p:nvPr/>
        </p:nvGraphicFramePr>
        <p:xfrm>
          <a:off x="6818909" y="2279042"/>
          <a:ext cx="764405" cy="323339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64404"/>
              </a:tblGrid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Train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F8F4E7"/>
                    </a:solidFill>
                  </a:tcPr>
                </a:tc>
              </a:tr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Train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F8F4E7"/>
                    </a:solidFill>
                  </a:tcPr>
                </a:tc>
              </a:tr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Train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F8F4E7"/>
                    </a:solidFill>
                  </a:tcPr>
                </a:tc>
              </a:tr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Test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2"/>
                    </a:solidFill>
                  </a:tcPr>
                </a:tc>
              </a:tr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Train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F8F4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2" name="Content Placeholder 8"/>
          <p:cNvGraphicFramePr/>
          <p:nvPr/>
        </p:nvGraphicFramePr>
        <p:xfrm>
          <a:off x="7730165" y="2279042"/>
          <a:ext cx="764405" cy="323339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764404"/>
              </a:tblGrid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Train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F8F4E7"/>
                    </a:solidFill>
                  </a:tcPr>
                </a:tc>
              </a:tr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Train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F8F4E7"/>
                    </a:solidFill>
                  </a:tcPr>
                </a:tc>
              </a:tr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Train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F8F4E7"/>
                    </a:solidFill>
                  </a:tcPr>
                </a:tc>
              </a:tr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Train</a:t>
                      </a:r>
                    </a:p>
                  </a:txBody>
                  <a:tcPr marL="0" marR="0" marT="0" marB="0" anchor="ctr" anchorCtr="0" horzOverflow="overflow">
                    <a:solidFill>
                      <a:srgbClr val="F8F4E7"/>
                    </a:solidFill>
                  </a:tcPr>
                </a:tc>
              </a:tr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Test</a:t>
                      </a:r>
                    </a:p>
                  </a:txBody>
                  <a:tcPr marL="0" marR="0" marT="0" marB="0" anchor="ctr" anchorCtr="0" horzOverflow="overflow">
                    <a:solidFill>
                      <a:srgbClr val="9DD4C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43" name="Content Placeholder 8"/>
          <p:cNvGraphicFramePr/>
          <p:nvPr/>
        </p:nvGraphicFramePr>
        <p:xfrm>
          <a:off x="9066627" y="2279039"/>
          <a:ext cx="1680377" cy="323339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840187"/>
                <a:gridCol w="840187"/>
              </a:tblGrid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Test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Prediction Statistics</a:t>
                      </a:r>
                    </a:p>
                  </a:txBody>
                  <a:tcPr marL="0" marR="0" marT="0" marB="0" anchor="ctr" anchorCtr="0" horzOverflow="overflow">
                    <a:solidFill>
                      <a:srgbClr val="53585F"/>
                    </a:solidFill>
                  </a:tcPr>
                </a:tc>
              </a:tr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Test</a:t>
                      </a:r>
                    </a:p>
                  </a:txBody>
                  <a:tcPr marL="0" marR="0" marT="0" marB="0" anchor="ctr" anchorCtr="0" horzOverflow="overflow">
                    <a:solidFill>
                      <a:srgbClr val="F8C39A"/>
                    </a:solidFill>
                  </a:tcPr>
                </a:tc>
                <a:tc vMerge="1">
                  <a:tcPr/>
                </a:tc>
              </a:tr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Test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5"/>
                    </a:solidFill>
                  </a:tcPr>
                </a:tc>
                <a:tc vMerge="1">
                  <a:tcPr/>
                </a:tc>
              </a:tr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Test</a:t>
                      </a:r>
                    </a:p>
                  </a:txBody>
                  <a:tcPr marL="0" marR="0" marT="0" marB="0" anchor="ctr" anchorCtr="0" horzOverflow="overflow">
                    <a:solidFill>
                      <a:schemeClr val="accent2"/>
                    </a:solidFill>
                  </a:tcPr>
                </a:tc>
                <a:tc vMerge="1">
                  <a:tcPr/>
                </a:tc>
              </a:tr>
              <a:tr h="646679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400"/>
                        <a:t>Test</a:t>
                      </a:r>
                    </a:p>
                  </a:txBody>
                  <a:tcPr marL="0" marR="0" marT="0" marB="0" anchor="ctr" anchorCtr="0" horzOverflow="overflow">
                    <a:solidFill>
                      <a:srgbClr val="9DD4CF"/>
                    </a:solidFill>
                  </a:tcPr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644" name="Straight Arrow Connector 29"/>
          <p:cNvSpPr/>
          <p:nvPr/>
        </p:nvSpPr>
        <p:spPr>
          <a:xfrm>
            <a:off x="3697334" y="2600825"/>
            <a:ext cx="263951" cy="1"/>
          </a:xfrm>
          <a:prstGeom prst="line">
            <a:avLst/>
          </a:prstGeom>
          <a:ln w="47625">
            <a:solidFill>
              <a:srgbClr val="DCDEE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45" name="Straight Arrow Connector 30"/>
          <p:cNvSpPr/>
          <p:nvPr/>
        </p:nvSpPr>
        <p:spPr>
          <a:xfrm>
            <a:off x="3697334" y="3270127"/>
            <a:ext cx="263951" cy="1"/>
          </a:xfrm>
          <a:prstGeom prst="line">
            <a:avLst/>
          </a:prstGeom>
          <a:ln w="47625">
            <a:solidFill>
              <a:srgbClr val="DCDEE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46" name="Straight Arrow Connector 31"/>
          <p:cNvSpPr/>
          <p:nvPr/>
        </p:nvSpPr>
        <p:spPr>
          <a:xfrm>
            <a:off x="3697334" y="3882871"/>
            <a:ext cx="263951" cy="1"/>
          </a:xfrm>
          <a:prstGeom prst="line">
            <a:avLst/>
          </a:prstGeom>
          <a:ln w="47625">
            <a:solidFill>
              <a:srgbClr val="DCDEE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47" name="Straight Arrow Connector 32"/>
          <p:cNvSpPr/>
          <p:nvPr/>
        </p:nvSpPr>
        <p:spPr>
          <a:xfrm>
            <a:off x="3697334" y="4561600"/>
            <a:ext cx="263951" cy="1"/>
          </a:xfrm>
          <a:prstGeom prst="line">
            <a:avLst/>
          </a:prstGeom>
          <a:ln w="47625">
            <a:solidFill>
              <a:srgbClr val="DCDEE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48" name="Straight Arrow Connector 33"/>
          <p:cNvSpPr/>
          <p:nvPr/>
        </p:nvSpPr>
        <p:spPr>
          <a:xfrm>
            <a:off x="3697334" y="5212050"/>
            <a:ext cx="263951" cy="1"/>
          </a:xfrm>
          <a:prstGeom prst="line">
            <a:avLst/>
          </a:prstGeom>
          <a:ln w="47625">
            <a:solidFill>
              <a:srgbClr val="DCDEE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49" name="Straight Arrow Connector 34"/>
          <p:cNvSpPr/>
          <p:nvPr/>
        </p:nvSpPr>
        <p:spPr>
          <a:xfrm>
            <a:off x="8580146" y="2600825"/>
            <a:ext cx="263952" cy="1"/>
          </a:xfrm>
          <a:prstGeom prst="line">
            <a:avLst/>
          </a:prstGeom>
          <a:ln w="47625">
            <a:solidFill>
              <a:srgbClr val="DCDEE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50" name="Straight Arrow Connector 35"/>
          <p:cNvSpPr/>
          <p:nvPr/>
        </p:nvSpPr>
        <p:spPr>
          <a:xfrm>
            <a:off x="8580146" y="3270127"/>
            <a:ext cx="263952" cy="1"/>
          </a:xfrm>
          <a:prstGeom prst="line">
            <a:avLst/>
          </a:prstGeom>
          <a:ln w="47625">
            <a:solidFill>
              <a:srgbClr val="DCDEE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51" name="Straight Arrow Connector 36"/>
          <p:cNvSpPr/>
          <p:nvPr/>
        </p:nvSpPr>
        <p:spPr>
          <a:xfrm>
            <a:off x="8580146" y="3882871"/>
            <a:ext cx="263952" cy="1"/>
          </a:xfrm>
          <a:prstGeom prst="line">
            <a:avLst/>
          </a:prstGeom>
          <a:ln w="47625">
            <a:solidFill>
              <a:srgbClr val="DCDEE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52" name="Straight Arrow Connector 37"/>
          <p:cNvSpPr/>
          <p:nvPr/>
        </p:nvSpPr>
        <p:spPr>
          <a:xfrm>
            <a:off x="8580146" y="4561600"/>
            <a:ext cx="263952" cy="1"/>
          </a:xfrm>
          <a:prstGeom prst="line">
            <a:avLst/>
          </a:prstGeom>
          <a:ln w="47625">
            <a:solidFill>
              <a:srgbClr val="DCDEE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53" name="Straight Arrow Connector 38"/>
          <p:cNvSpPr/>
          <p:nvPr/>
        </p:nvSpPr>
        <p:spPr>
          <a:xfrm>
            <a:off x="8580146" y="5212050"/>
            <a:ext cx="263952" cy="1"/>
          </a:xfrm>
          <a:prstGeom prst="line">
            <a:avLst/>
          </a:prstGeom>
          <a:ln w="47625">
            <a:solidFill>
              <a:srgbClr val="DCDEE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654" name="TextBox 56"/>
          <p:cNvSpPr txBox="1"/>
          <p:nvPr/>
        </p:nvSpPr>
        <p:spPr>
          <a:xfrm>
            <a:off x="4117790" y="1911397"/>
            <a:ext cx="764405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spcBef>
                <a:spcPts val="200"/>
              </a:spcBef>
              <a:defRPr b="1"/>
            </a:lvl1pPr>
          </a:lstStyle>
          <a:p>
            <a:pPr/>
            <a:r>
              <a:t>Fold 1</a:t>
            </a:r>
          </a:p>
        </p:txBody>
      </p:sp>
      <p:sp>
        <p:nvSpPr>
          <p:cNvPr id="655" name="TextBox 57"/>
          <p:cNvSpPr txBox="1"/>
          <p:nvPr/>
        </p:nvSpPr>
        <p:spPr>
          <a:xfrm>
            <a:off x="5023499" y="1911397"/>
            <a:ext cx="764405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spcBef>
                <a:spcPts val="200"/>
              </a:spcBef>
              <a:defRPr b="1"/>
            </a:lvl1pPr>
          </a:lstStyle>
          <a:p>
            <a:pPr/>
            <a:r>
              <a:t>Fold 2</a:t>
            </a:r>
          </a:p>
        </p:txBody>
      </p:sp>
      <p:sp>
        <p:nvSpPr>
          <p:cNvPr id="656" name="TextBox 58"/>
          <p:cNvSpPr txBox="1"/>
          <p:nvPr/>
        </p:nvSpPr>
        <p:spPr>
          <a:xfrm>
            <a:off x="5940304" y="1911397"/>
            <a:ext cx="764405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spcBef>
                <a:spcPts val="200"/>
              </a:spcBef>
              <a:defRPr b="1"/>
            </a:lvl1pPr>
          </a:lstStyle>
          <a:p>
            <a:pPr/>
            <a:r>
              <a:t>Fold 3</a:t>
            </a:r>
          </a:p>
        </p:txBody>
      </p:sp>
      <p:sp>
        <p:nvSpPr>
          <p:cNvPr id="657" name="TextBox 59"/>
          <p:cNvSpPr txBox="1"/>
          <p:nvPr/>
        </p:nvSpPr>
        <p:spPr>
          <a:xfrm>
            <a:off x="6846014" y="1911397"/>
            <a:ext cx="764405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spcBef>
                <a:spcPts val="200"/>
              </a:spcBef>
              <a:defRPr b="1"/>
            </a:lvl1pPr>
          </a:lstStyle>
          <a:p>
            <a:pPr/>
            <a:r>
              <a:t>Fold 4</a:t>
            </a:r>
          </a:p>
        </p:txBody>
      </p:sp>
      <p:sp>
        <p:nvSpPr>
          <p:cNvPr id="658" name="TextBox 60"/>
          <p:cNvSpPr txBox="1"/>
          <p:nvPr/>
        </p:nvSpPr>
        <p:spPr>
          <a:xfrm>
            <a:off x="7762819" y="1916108"/>
            <a:ext cx="764405" cy="19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spcBef>
                <a:spcPts val="200"/>
              </a:spcBef>
              <a:defRPr b="1"/>
            </a:lvl1pPr>
          </a:lstStyle>
          <a:p>
            <a:pPr/>
            <a:r>
              <a:t>Fold 5</a:t>
            </a:r>
          </a:p>
        </p:txBody>
      </p:sp>
      <p:sp>
        <p:nvSpPr>
          <p:cNvPr id="659" name="TextBox 61"/>
          <p:cNvSpPr txBox="1"/>
          <p:nvPr/>
        </p:nvSpPr>
        <p:spPr>
          <a:xfrm>
            <a:off x="2279561" y="5784849"/>
            <a:ext cx="8445677" cy="400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200"/>
              </a:spcBef>
            </a:lvl1pPr>
          </a:lstStyle>
          <a:p>
            <a:pPr/>
            <a:r>
              <a:t>In 5-fold cross validation, one-fifth of the data is used for a testing set in each fold. Then the test set statistics are computed jointly to evaluate how well the model performed.</a:t>
            </a:r>
          </a:p>
        </p:txBody>
      </p:sp>
      <p:sp>
        <p:nvSpPr>
          <p:cNvPr id="660" name="TextBox 28"/>
          <p:cNvSpPr txBox="1"/>
          <p:nvPr/>
        </p:nvSpPr>
        <p:spPr>
          <a:xfrm>
            <a:off x="2260364" y="6583064"/>
            <a:ext cx="6103263" cy="13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200"/>
              </a:spcBef>
              <a:defRPr sz="1000"/>
            </a:lvl1pPr>
          </a:lstStyle>
          <a:p>
            <a:pPr/>
            <a:r>
              <a:t>*Material adapted from “Conversational Analytics” course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440"/>
          <p:cNvSpPr txBox="1"/>
          <p:nvPr>
            <p:ph type="body" idx="1"/>
          </p:nvPr>
        </p:nvSpPr>
        <p:spPr>
          <a:xfrm>
            <a:off x="635006" y="1940249"/>
            <a:ext cx="11734801" cy="3810000"/>
          </a:xfrm>
          <a:prstGeom prst="rect">
            <a:avLst/>
          </a:prstGeom>
        </p:spPr>
        <p:txBody>
          <a:bodyPr lIns="0" tIns="0" rIns="0" bIns="0"/>
          <a:lstStyle/>
          <a:p>
            <a:pPr defTabSz="868680">
              <a:defRPr sz="266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193039" indent="-243713" defTabSz="868680">
              <a:lnSpc>
                <a:spcPct val="115000"/>
              </a:lnSpc>
              <a:buSzPct val="100000"/>
              <a:buFont typeface="Georgia"/>
              <a:buChar char="‣"/>
              <a:defRPr sz="266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193039" indent="-243713" defTabSz="868680">
              <a:lnSpc>
                <a:spcPct val="115000"/>
              </a:lnSpc>
              <a:buSzPct val="100000"/>
              <a:buFont typeface="Georgia"/>
              <a:buChar char="‣"/>
              <a:defRPr sz="2660">
                <a:latin typeface="Georgia"/>
                <a:ea typeface="Georgia"/>
                <a:cs typeface="Georgia"/>
                <a:sym typeface="Georgia"/>
              </a:defRPr>
            </a:pPr>
            <a:r>
              <a:t>U</a:t>
            </a:r>
            <a:r>
              <a:rPr>
                <a:solidFill>
                  <a:srgbClr val="333333"/>
                </a:solidFill>
              </a:rPr>
              <a:t>nderstand and build decision tree models for classification and regression with the sklearn library</a:t>
            </a:r>
            <a:endParaRPr>
              <a:solidFill>
                <a:srgbClr val="333333"/>
              </a:solidFill>
            </a:endParaRPr>
          </a:p>
          <a:p>
            <a:pPr marL="193039" indent="-243713" defTabSz="868680">
              <a:lnSpc>
                <a:spcPct val="115000"/>
              </a:lnSpc>
              <a:buSzPct val="100000"/>
              <a:buFont typeface="Georgia"/>
              <a:buChar char="‣"/>
              <a:defRPr sz="266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193039" indent="-243713" defTabSz="868680">
              <a:lnSpc>
                <a:spcPct val="115000"/>
              </a:lnSpc>
              <a:buClr>
                <a:srgbClr val="333333"/>
              </a:buClr>
              <a:buSzPct val="100000"/>
              <a:buFont typeface="Georgia"/>
              <a:buChar char="‣"/>
              <a:defRPr sz="266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Understand and build random forest models for classification and regression</a:t>
            </a:r>
          </a:p>
          <a:p>
            <a:pPr marL="193039" indent="-243713" defTabSz="868680">
              <a:lnSpc>
                <a:spcPct val="115000"/>
              </a:lnSpc>
              <a:buClr>
                <a:srgbClr val="333333"/>
              </a:buClr>
              <a:buSzPct val="100000"/>
              <a:buFont typeface="Georgia"/>
              <a:buChar char="‣"/>
              <a:defRPr sz="266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193039" indent="-243713" defTabSz="868680">
              <a:lnSpc>
                <a:spcPct val="115000"/>
              </a:lnSpc>
              <a:buClr>
                <a:srgbClr val="333333"/>
              </a:buClr>
              <a:buSzPct val="100000"/>
              <a:buFont typeface="Georgia"/>
              <a:buChar char="‣"/>
              <a:defRPr sz="266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defRPr>
            </a:pPr>
            <a:r>
              <a:t>Know how to extract the most important predictors in a random forest model</a:t>
            </a:r>
          </a:p>
        </p:txBody>
      </p:sp>
      <p:sp>
        <p:nvSpPr>
          <p:cNvPr id="376" name="Shape 441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DECISION TREES AND RANDOM FORESTS</a:t>
            </a:r>
          </a:p>
        </p:txBody>
      </p:sp>
      <p:sp>
        <p:nvSpPr>
          <p:cNvPr id="377" name="Shape 442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</p:spPr>
        <p:txBody>
          <a:bodyPr lIns="0" tIns="0" rIns="0" bIns="0"/>
          <a:lstStyle>
            <a:lvl1pPr defTabSz="795527">
              <a:defRPr b="1" sz="4698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TODAY’S LEARNING OBJECTIVES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737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663" name="Shape 738"/>
          <p:cNvSpPr txBox="1"/>
          <p:nvPr/>
        </p:nvSpPr>
        <p:spPr>
          <a:xfrm>
            <a:off x="635000" y="1473199"/>
            <a:ext cx="11734800" cy="29413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8333"/>
              </a:lnSpc>
              <a:defRPr>
                <a:latin typeface="Oswald"/>
                <a:ea typeface="Oswald"/>
                <a:cs typeface="Oswald"/>
                <a:sym typeface="Oswald"/>
              </a:defRPr>
            </a:pPr>
          </a:p>
          <a:p>
            <a:pPr>
              <a:lnSpc>
                <a:spcPct val="88333"/>
              </a:lnSpc>
              <a:defRPr b="1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ENSEMBLE METHODS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9" name="Group 4"/>
          <p:cNvGrpSpPr/>
          <p:nvPr/>
        </p:nvGrpSpPr>
        <p:grpSpPr>
          <a:xfrm>
            <a:off x="7429761" y="1441450"/>
            <a:ext cx="3263639" cy="4897931"/>
            <a:chOff x="0" y="0"/>
            <a:chExt cx="3263638" cy="4897931"/>
          </a:xfrm>
        </p:grpSpPr>
        <p:grpSp>
          <p:nvGrpSpPr>
            <p:cNvPr id="671" name="Group 5"/>
            <p:cNvGrpSpPr/>
            <p:nvPr/>
          </p:nvGrpSpPr>
          <p:grpSpPr>
            <a:xfrm>
              <a:off x="-1" y="-1"/>
              <a:ext cx="3219350" cy="2228383"/>
              <a:chOff x="0" y="0"/>
              <a:chExt cx="3219348" cy="2228382"/>
            </a:xfrm>
          </p:grpSpPr>
          <p:grpSp>
            <p:nvGrpSpPr>
              <p:cNvPr id="667" name="Rounded Rectangle 11"/>
              <p:cNvGrpSpPr/>
              <p:nvPr/>
            </p:nvGrpSpPr>
            <p:grpSpPr>
              <a:xfrm>
                <a:off x="0" y="0"/>
                <a:ext cx="3219349" cy="2228383"/>
                <a:chOff x="0" y="0"/>
                <a:chExt cx="3219348" cy="2228382"/>
              </a:xfrm>
            </p:grpSpPr>
            <p:sp>
              <p:nvSpPr>
                <p:cNvPr id="665" name="Rounded Rectangle"/>
                <p:cNvSpPr/>
                <p:nvPr/>
              </p:nvSpPr>
              <p:spPr>
                <a:xfrm>
                  <a:off x="0" y="0"/>
                  <a:ext cx="3219349" cy="222838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66" name="Definition:…"/>
                <p:cNvSpPr txBox="1"/>
                <p:nvPr/>
              </p:nvSpPr>
              <p:spPr>
                <a:xfrm>
                  <a:off x="108781" y="108780"/>
                  <a:ext cx="3001786" cy="158270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88900" tIns="88900" rIns="88900" bIns="88900" numCol="1" anchor="t">
                  <a:spAutoFit/>
                </a:bodyPr>
                <a:lstStyle/>
                <a:p>
                  <a:pPr>
                    <a:lnSpc>
                      <a:spcPct val="105999"/>
                    </a:lnSpc>
                    <a:defRPr b="1" sz="1600"/>
                  </a:pPr>
                </a:p>
                <a:p>
                  <a:pPr>
                    <a:lnSpc>
                      <a:spcPct val="105999"/>
                    </a:lnSpc>
                    <a:defRPr b="1" sz="1600"/>
                  </a:pPr>
                </a:p>
                <a:p>
                  <a:pPr>
                    <a:lnSpc>
                      <a:spcPct val="105999"/>
                    </a:lnSpc>
                    <a:defRPr b="1" sz="1600">
                      <a:solidFill>
                        <a:srgbClr val="FFFFFF"/>
                      </a:solidFill>
                    </a:defRPr>
                  </a:pPr>
                  <a:r>
                    <a:t>Definition:</a:t>
                  </a:r>
                </a:p>
                <a:p>
                  <a:pPr marL="285750" indent="-285750">
                    <a:buSzPct val="100000"/>
                    <a:buFont typeface="Arial"/>
                    <a:buChar char="•"/>
                    <a:defRPr sz="1600">
                      <a:solidFill>
                        <a:srgbClr val="FFFFFF"/>
                      </a:solidFill>
                    </a:defRPr>
                  </a:pPr>
                  <a:r>
                    <a:t>How close the model’s estimate is the to the true value (within our sample)</a:t>
                  </a:r>
                </a:p>
              </p:txBody>
            </p:sp>
          </p:grpSp>
          <p:grpSp>
            <p:nvGrpSpPr>
              <p:cNvPr id="670" name="Rounded Rectangle 13"/>
              <p:cNvGrpSpPr/>
              <p:nvPr/>
            </p:nvGrpSpPr>
            <p:grpSpPr>
              <a:xfrm>
                <a:off x="421248" y="49231"/>
                <a:ext cx="2376851" cy="597136"/>
                <a:chOff x="0" y="0"/>
                <a:chExt cx="2376849" cy="597135"/>
              </a:xfrm>
            </p:grpSpPr>
            <p:sp>
              <p:nvSpPr>
                <p:cNvPr id="668" name="Rounded Rectangle"/>
                <p:cNvSpPr/>
                <p:nvPr/>
              </p:nvSpPr>
              <p:spPr>
                <a:xfrm>
                  <a:off x="0" y="42892"/>
                  <a:ext cx="2376850" cy="511351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24C90"/>
                </a:solidFill>
                <a:ln w="190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5999"/>
                    </a:lnSpc>
                  </a:pPr>
                </a:p>
              </p:txBody>
            </p:sp>
            <p:sp>
              <p:nvSpPr>
                <p:cNvPr id="669" name="Bias"/>
                <p:cNvSpPr txBox="1"/>
                <p:nvPr/>
              </p:nvSpPr>
              <p:spPr>
                <a:xfrm>
                  <a:off x="34486" y="0"/>
                  <a:ext cx="2307877" cy="5971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88900" tIns="88900" rIns="88900" bIns="88900" numCol="1" anchor="ctr">
                  <a:spAutoFit/>
                </a:bodyPr>
                <a:lstStyle>
                  <a:lvl1pPr algn="ctr">
                    <a:lnSpc>
                      <a:spcPct val="105999"/>
                    </a:lnSpc>
                    <a:defRPr b="1" sz="30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Bias</a:t>
                  </a:r>
                </a:p>
              </p:txBody>
            </p:sp>
          </p:grpSp>
        </p:grpSp>
        <p:grpSp>
          <p:nvGrpSpPr>
            <p:cNvPr id="678" name="Group 6"/>
            <p:cNvGrpSpPr/>
            <p:nvPr/>
          </p:nvGrpSpPr>
          <p:grpSpPr>
            <a:xfrm>
              <a:off x="44289" y="2669548"/>
              <a:ext cx="3219350" cy="2228383"/>
              <a:chOff x="0" y="0"/>
              <a:chExt cx="3219348" cy="2228382"/>
            </a:xfrm>
          </p:grpSpPr>
          <p:grpSp>
            <p:nvGrpSpPr>
              <p:cNvPr id="674" name="Rounded Rectangle 19"/>
              <p:cNvGrpSpPr/>
              <p:nvPr/>
            </p:nvGrpSpPr>
            <p:grpSpPr>
              <a:xfrm>
                <a:off x="0" y="0"/>
                <a:ext cx="3219349" cy="2228383"/>
                <a:chOff x="0" y="0"/>
                <a:chExt cx="3219348" cy="2228382"/>
              </a:xfrm>
            </p:grpSpPr>
            <p:sp>
              <p:nvSpPr>
                <p:cNvPr id="672" name="Rounded Rectangle"/>
                <p:cNvSpPr/>
                <p:nvPr/>
              </p:nvSpPr>
              <p:spPr>
                <a:xfrm>
                  <a:off x="0" y="0"/>
                  <a:ext cx="3219349" cy="2228383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19050" cap="flat">
                  <a:solidFill>
                    <a:schemeClr val="accent1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/>
                </a:p>
              </p:txBody>
            </p:sp>
            <p:sp>
              <p:nvSpPr>
                <p:cNvPr id="673" name="Supervised:isi…"/>
                <p:cNvSpPr txBox="1"/>
                <p:nvPr/>
              </p:nvSpPr>
              <p:spPr>
                <a:xfrm>
                  <a:off x="118306" y="118305"/>
                  <a:ext cx="2982736" cy="1797988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88900" tIns="88900" rIns="88900" bIns="88900" numCol="1" anchor="t">
                  <a:spAutoFit/>
                </a:bodyPr>
                <a:lstStyle/>
                <a:p>
                  <a:pPr>
                    <a:lnSpc>
                      <a:spcPct val="105999"/>
                    </a:lnSpc>
                    <a:defRPr b="1" sz="1600"/>
                  </a:pPr>
                </a:p>
                <a:p>
                  <a:pPr>
                    <a:lnSpc>
                      <a:spcPct val="105999"/>
                    </a:lnSpc>
                    <a:defRPr b="1" sz="1600">
                      <a:solidFill>
                        <a:srgbClr val="FFFFFF"/>
                      </a:solidFill>
                    </a:defRPr>
                  </a:pPr>
                  <a:r>
                    <a:t>Supervised:</a:t>
                  </a:r>
                  <a:r>
                    <a:rPr b="0"/>
                    <a:t>isi</a:t>
                  </a:r>
                  <a:endParaRPr>
                    <a:solidFill>
                      <a:srgbClr val="404040"/>
                    </a:solidFill>
                  </a:endParaRPr>
                </a:p>
                <a:p>
                  <a:pPr>
                    <a:defRPr b="1" sz="1600">
                      <a:solidFill>
                        <a:srgbClr val="404040"/>
                      </a:solidFill>
                    </a:defRPr>
                  </a:pPr>
                  <a:r>
                    <a:t>Definition:</a:t>
                  </a:r>
                </a:p>
                <a:p>
                  <a:pPr marL="285750" indent="-285750">
                    <a:buSzPct val="100000"/>
                    <a:buFont typeface="Arial"/>
                    <a:buChar char="•"/>
                    <a:defRPr sz="1600">
                      <a:solidFill>
                        <a:srgbClr val="404040"/>
                      </a:solidFill>
                    </a:defRPr>
                  </a:pPr>
                  <a:r>
                    <a:t>How consistent is our predictor over all possible samples drawn from the target population</a:t>
                  </a:r>
                </a:p>
              </p:txBody>
            </p:sp>
          </p:grpSp>
          <p:grpSp>
            <p:nvGrpSpPr>
              <p:cNvPr id="677" name="Rounded Rectangle 12"/>
              <p:cNvGrpSpPr/>
              <p:nvPr/>
            </p:nvGrpSpPr>
            <p:grpSpPr>
              <a:xfrm>
                <a:off x="410968" y="25550"/>
                <a:ext cx="2397412" cy="597137"/>
                <a:chOff x="0" y="0"/>
                <a:chExt cx="2397411" cy="597135"/>
              </a:xfrm>
            </p:grpSpPr>
            <p:sp>
              <p:nvSpPr>
                <p:cNvPr id="675" name="Rounded Rectangle"/>
                <p:cNvSpPr/>
                <p:nvPr/>
              </p:nvSpPr>
              <p:spPr>
                <a:xfrm>
                  <a:off x="0" y="42892"/>
                  <a:ext cx="2397412" cy="511352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024C90"/>
                </a:solidFill>
                <a:ln w="19050" cap="flat">
                  <a:solidFill>
                    <a:srgbClr val="FFFFFF"/>
                  </a:solidFill>
                  <a:prstDash val="solid"/>
                  <a:miter lim="800000"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 algn="ctr">
                    <a:lnSpc>
                      <a:spcPct val="105999"/>
                    </a:lnSpc>
                  </a:pPr>
                </a:p>
              </p:txBody>
            </p:sp>
            <p:sp>
              <p:nvSpPr>
                <p:cNvPr id="676" name="Variance"/>
                <p:cNvSpPr txBox="1"/>
                <p:nvPr/>
              </p:nvSpPr>
              <p:spPr>
                <a:xfrm>
                  <a:off x="34487" y="0"/>
                  <a:ext cx="2328437" cy="59713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88900" tIns="88900" rIns="88900" bIns="88900" numCol="1" anchor="ctr">
                  <a:spAutoFit/>
                </a:bodyPr>
                <a:lstStyle>
                  <a:lvl1pPr algn="ctr">
                    <a:lnSpc>
                      <a:spcPct val="105999"/>
                    </a:lnSpc>
                    <a:defRPr b="1" sz="3000">
                      <a:solidFill>
                        <a:srgbClr val="FFFFFF"/>
                      </a:solidFill>
                    </a:defRPr>
                  </a:lvl1pPr>
                </a:lstStyle>
                <a:p>
                  <a:pPr/>
                  <a:r>
                    <a:t>Variance</a:t>
                  </a:r>
                </a:p>
              </p:txBody>
            </p:sp>
          </p:grpSp>
        </p:grpSp>
      </p:grpSp>
      <p:pic>
        <p:nvPicPr>
          <p:cNvPr id="680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3201" y="1873393"/>
            <a:ext cx="7116957" cy="4186445"/>
          </a:xfrm>
          <a:prstGeom prst="rect">
            <a:avLst/>
          </a:prstGeom>
          <a:ln w="12700">
            <a:miter lim="400000"/>
          </a:ln>
        </p:spPr>
      </p:pic>
      <p:sp>
        <p:nvSpPr>
          <p:cNvPr id="681" name="Rectangle 14"/>
          <p:cNvSpPr txBox="1"/>
          <p:nvPr/>
        </p:nvSpPr>
        <p:spPr>
          <a:xfrm>
            <a:off x="658758" y="755649"/>
            <a:ext cx="3456644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8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BIAS VS VARIANCE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8000" y="3498850"/>
            <a:ext cx="8728576" cy="36512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90" name="Group 4"/>
          <p:cNvGrpSpPr/>
          <p:nvPr/>
        </p:nvGrpSpPr>
        <p:grpSpPr>
          <a:xfrm>
            <a:off x="635001" y="1726747"/>
            <a:ext cx="11430001" cy="1803583"/>
            <a:chOff x="0" y="0"/>
            <a:chExt cx="11430000" cy="1803582"/>
          </a:xfrm>
        </p:grpSpPr>
        <p:grpSp>
          <p:nvGrpSpPr>
            <p:cNvPr id="686" name="Rounded Rectangle 11"/>
            <p:cNvGrpSpPr/>
            <p:nvPr/>
          </p:nvGrpSpPr>
          <p:grpSpPr>
            <a:xfrm>
              <a:off x="-1" y="30705"/>
              <a:ext cx="5515096" cy="1772878"/>
              <a:chOff x="0" y="0"/>
              <a:chExt cx="5515094" cy="1772877"/>
            </a:xfrm>
          </p:grpSpPr>
          <p:sp>
            <p:nvSpPr>
              <p:cNvPr id="684" name="Rounded Rectangle"/>
              <p:cNvSpPr/>
              <p:nvPr/>
            </p:nvSpPr>
            <p:spPr>
              <a:xfrm>
                <a:off x="0" y="0"/>
                <a:ext cx="5515095" cy="1772878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b="1" sz="1600"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85" name="Simple models (few parameters) have higher bias, but lower variance…"/>
              <p:cNvSpPr txBox="1"/>
              <p:nvPr/>
            </p:nvSpPr>
            <p:spPr>
              <a:xfrm>
                <a:off x="86545" y="86544"/>
                <a:ext cx="5342005" cy="13141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8900" tIns="88900" rIns="88900" bIns="88900" numCol="1" anchor="t">
                <a:spAutoFit/>
              </a:bodyPr>
              <a:lstStyle/>
              <a:p>
                <a:pPr>
                  <a:defRPr b="1" sz="1600">
                    <a:solidFill>
                      <a:srgbClr val="FFFFFF"/>
                    </a:solidFill>
                  </a:defRPr>
                </a:pPr>
                <a:r>
                  <a:t>Simple models </a:t>
                </a:r>
                <a:r>
                  <a:rPr b="0"/>
                  <a:t>(few parameters) have higher bias, but lower variance</a:t>
                </a:r>
                <a:endParaRPr b="0"/>
              </a:p>
              <a:p>
                <a:pPr>
                  <a:defRPr sz="1600">
                    <a:solidFill>
                      <a:srgbClr val="FFFFFF"/>
                    </a:solidFill>
                  </a:defRPr>
                </a:pPr>
              </a:p>
              <a:p>
                <a:pPr>
                  <a:defRPr sz="1600">
                    <a:solidFill>
                      <a:srgbClr val="FFFFFF"/>
                    </a:solidFill>
                  </a:defRPr>
                </a:pPr>
              </a:p>
              <a:p>
                <a:pPr>
                  <a:defRPr b="1" sz="1600">
                    <a:solidFill>
                      <a:srgbClr val="FFFFFF"/>
                    </a:solidFill>
                  </a:defRPr>
                </a:pPr>
                <a:r>
                  <a:t>Result: </a:t>
                </a:r>
                <a:r>
                  <a:rPr u="sng"/>
                  <a:t>Underfitting</a:t>
                </a:r>
              </a:p>
            </p:txBody>
          </p:sp>
        </p:grpSp>
        <p:grpSp>
          <p:nvGrpSpPr>
            <p:cNvPr id="689" name="Rounded Rectangle 6"/>
            <p:cNvGrpSpPr/>
            <p:nvPr/>
          </p:nvGrpSpPr>
          <p:grpSpPr>
            <a:xfrm>
              <a:off x="5914905" y="0"/>
              <a:ext cx="5515096" cy="1772880"/>
              <a:chOff x="0" y="0"/>
              <a:chExt cx="5515094" cy="1772879"/>
            </a:xfrm>
          </p:grpSpPr>
          <p:sp>
            <p:nvSpPr>
              <p:cNvPr id="687" name="Rounded Rectangle"/>
              <p:cNvSpPr/>
              <p:nvPr/>
            </p:nvSpPr>
            <p:spPr>
              <a:xfrm>
                <a:off x="0" y="0"/>
                <a:ext cx="5515095" cy="177288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688" name="Complex models (many parameters) usually have lower bias, but higher variance.…"/>
              <p:cNvSpPr txBox="1"/>
              <p:nvPr/>
            </p:nvSpPr>
            <p:spPr>
              <a:xfrm>
                <a:off x="86545" y="86545"/>
                <a:ext cx="5342005" cy="1085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88900" tIns="88900" rIns="88900" bIns="88900" numCol="1" anchor="t">
                <a:spAutoFit/>
              </a:bodyPr>
              <a:lstStyle/>
              <a:p>
                <a:pPr>
                  <a:defRPr b="1" sz="1600">
                    <a:solidFill>
                      <a:srgbClr val="FFFFFF"/>
                    </a:solidFill>
                  </a:defRPr>
                </a:pPr>
                <a:r>
                  <a:t>Complex models </a:t>
                </a:r>
                <a:r>
                  <a:rPr b="0"/>
                  <a:t>(many parameters) usually have lower bias, but higher variance. </a:t>
                </a:r>
                <a:endParaRPr b="0"/>
              </a:p>
              <a:p>
                <a:pPr>
                  <a:defRPr sz="1600">
                    <a:solidFill>
                      <a:srgbClr val="FFFFFF"/>
                    </a:solidFill>
                  </a:defRPr>
                </a:pPr>
              </a:p>
              <a:p>
                <a:pPr>
                  <a:defRPr b="1" sz="1600">
                    <a:solidFill>
                      <a:srgbClr val="FFFFFF"/>
                    </a:solidFill>
                  </a:defRPr>
                </a:pPr>
                <a:r>
                  <a:t>Result:  </a:t>
                </a:r>
                <a:r>
                  <a:rPr u="sng"/>
                  <a:t>Overfitting</a:t>
                </a:r>
              </a:p>
            </p:txBody>
          </p:sp>
        </p:grpSp>
      </p:grpSp>
      <p:sp>
        <p:nvSpPr>
          <p:cNvPr id="691" name="Rectangle 7"/>
          <p:cNvSpPr txBox="1"/>
          <p:nvPr/>
        </p:nvSpPr>
        <p:spPr>
          <a:xfrm>
            <a:off x="680721" y="679449"/>
            <a:ext cx="5609690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8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BIAS VS VARIANCE TRADE-OFF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744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ENSEMBLE LEARNING</a:t>
            </a:r>
          </a:p>
        </p:txBody>
      </p:sp>
      <p:grpSp>
        <p:nvGrpSpPr>
          <p:cNvPr id="696" name="Rounded Rectangle 3"/>
          <p:cNvGrpSpPr/>
          <p:nvPr/>
        </p:nvGrpSpPr>
        <p:grpSpPr>
          <a:xfrm>
            <a:off x="635000" y="2418614"/>
            <a:ext cx="11734800" cy="1352488"/>
            <a:chOff x="0" y="0"/>
            <a:chExt cx="11734800" cy="1352487"/>
          </a:xfrm>
        </p:grpSpPr>
        <p:sp>
          <p:nvSpPr>
            <p:cNvPr id="694" name="Rounded Rectangle"/>
            <p:cNvSpPr/>
            <p:nvPr/>
          </p:nvSpPr>
          <p:spPr>
            <a:xfrm>
              <a:off x="0" y="0"/>
              <a:ext cx="11734800" cy="135248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404040"/>
                  </a:solidFill>
                </a:defRPr>
              </a:pPr>
            </a:p>
          </p:txBody>
        </p:sp>
        <p:sp>
          <p:nvSpPr>
            <p:cNvPr id="695" name="Definition:…"/>
            <p:cNvSpPr txBox="1"/>
            <p:nvPr/>
          </p:nvSpPr>
          <p:spPr>
            <a:xfrm>
              <a:off x="75548" y="75547"/>
              <a:ext cx="11583704" cy="9859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t">
              <a:spAutoFit/>
            </a:bodyPr>
            <a:lstStyle/>
            <a:p>
              <a:pPr>
                <a:lnSpc>
                  <a:spcPct val="105999"/>
                </a:lnSpc>
                <a:defRPr b="1" sz="1800">
                  <a:solidFill>
                    <a:srgbClr val="404040"/>
                  </a:solidFill>
                </a:defRPr>
              </a:pPr>
              <a:r>
                <a:t>Definition:</a:t>
              </a:r>
            </a:p>
            <a:p>
              <a:pPr marL="285750" indent="-285750">
                <a:buSzPct val="100000"/>
                <a:buFont typeface="Arial"/>
                <a:buChar char="•"/>
                <a:defRPr b="1" sz="1800"/>
              </a:pPr>
              <a:r>
                <a:t>Ensemble methods</a:t>
              </a:r>
              <a:r>
                <a:rPr b="0"/>
                <a:t> are learning algorithms that construct a set of classifiers and then classify new data points by taking a (weighted) vote of their predictions</a:t>
              </a:r>
              <a:r>
                <a:rPr b="0" baseline="30000"/>
                <a:t>1</a:t>
              </a:r>
            </a:p>
          </p:txBody>
        </p:sp>
      </p:grpSp>
      <p:grpSp>
        <p:nvGrpSpPr>
          <p:cNvPr id="699" name="Rounded Rectangle 7"/>
          <p:cNvGrpSpPr/>
          <p:nvPr/>
        </p:nvGrpSpPr>
        <p:grpSpPr>
          <a:xfrm>
            <a:off x="660407" y="3897357"/>
            <a:ext cx="11734801" cy="1063717"/>
            <a:chOff x="0" y="0"/>
            <a:chExt cx="11734800" cy="1063715"/>
          </a:xfrm>
        </p:grpSpPr>
        <p:sp>
          <p:nvSpPr>
            <p:cNvPr id="697" name="Rounded Rectangle"/>
            <p:cNvSpPr/>
            <p:nvPr/>
          </p:nvSpPr>
          <p:spPr>
            <a:xfrm>
              <a:off x="0" y="0"/>
              <a:ext cx="11734800" cy="10637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404040"/>
                  </a:solidFill>
                </a:defRPr>
              </a:pPr>
            </a:p>
          </p:txBody>
        </p:sp>
        <p:sp>
          <p:nvSpPr>
            <p:cNvPr id="698" name="Example:…"/>
            <p:cNvSpPr txBox="1"/>
            <p:nvPr/>
          </p:nvSpPr>
          <p:spPr>
            <a:xfrm>
              <a:off x="61450" y="61451"/>
              <a:ext cx="11611900" cy="9859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t">
              <a:spAutoFit/>
            </a:bodyPr>
            <a:lstStyle/>
            <a:p>
              <a:pPr>
                <a:lnSpc>
                  <a:spcPct val="105999"/>
                </a:lnSpc>
                <a:defRPr b="1" sz="1800">
                  <a:solidFill>
                    <a:srgbClr val="404040"/>
                  </a:solidFill>
                </a:defRPr>
              </a:pPr>
              <a:r>
                <a:t>Example:</a:t>
              </a:r>
            </a:p>
            <a:p>
              <a:pPr marL="285750" indent="-285750">
                <a:buSzPct val="100000"/>
                <a:buFont typeface="Arial"/>
                <a:buChar char="•"/>
                <a:defRPr sz="1800"/>
              </a:pPr>
              <a:r>
                <a:t>Generate 100 different decision trees from the same or different training set and have them </a:t>
              </a:r>
              <a:r>
                <a:rPr b="1"/>
                <a:t>vote on the best classification </a:t>
              </a:r>
              <a:r>
                <a:t>for a new example</a:t>
              </a:r>
            </a:p>
          </p:txBody>
        </p:sp>
      </p:grpSp>
      <p:grpSp>
        <p:nvGrpSpPr>
          <p:cNvPr id="702" name="Rounded Rectangle 8"/>
          <p:cNvGrpSpPr/>
          <p:nvPr/>
        </p:nvGrpSpPr>
        <p:grpSpPr>
          <a:xfrm>
            <a:off x="685817" y="5087330"/>
            <a:ext cx="11734801" cy="1314127"/>
            <a:chOff x="0" y="0"/>
            <a:chExt cx="11734800" cy="1314125"/>
          </a:xfrm>
        </p:grpSpPr>
        <p:sp>
          <p:nvSpPr>
            <p:cNvPr id="700" name="Rounded Rectangle"/>
            <p:cNvSpPr/>
            <p:nvPr/>
          </p:nvSpPr>
          <p:spPr>
            <a:xfrm>
              <a:off x="0" y="0"/>
              <a:ext cx="11734800" cy="10637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800">
                  <a:solidFill>
                    <a:srgbClr val="404040"/>
                  </a:solidFill>
                </a:defRPr>
              </a:pPr>
            </a:p>
          </p:txBody>
        </p:sp>
        <p:sp>
          <p:nvSpPr>
            <p:cNvPr id="701" name="Key Motivation:…"/>
            <p:cNvSpPr txBox="1"/>
            <p:nvPr/>
          </p:nvSpPr>
          <p:spPr>
            <a:xfrm>
              <a:off x="61450" y="61451"/>
              <a:ext cx="11611900" cy="12526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t">
              <a:spAutoFit/>
            </a:bodyPr>
            <a:lstStyle/>
            <a:p>
              <a:pPr>
                <a:lnSpc>
                  <a:spcPct val="105999"/>
                </a:lnSpc>
                <a:defRPr b="1" sz="1800">
                  <a:solidFill>
                    <a:srgbClr val="404040"/>
                  </a:solidFill>
                </a:defRPr>
              </a:pPr>
              <a:r>
                <a:t>Key Motivation:</a:t>
              </a:r>
            </a:p>
            <a:p>
              <a:pPr marL="285750" indent="-285750">
                <a:buSzPct val="100000"/>
                <a:buFont typeface="Arial"/>
                <a:buChar char="•"/>
                <a:defRPr sz="1800"/>
              </a:pPr>
              <a:r>
                <a:t>Reduce the </a:t>
              </a:r>
              <a:r>
                <a:rPr b="1"/>
                <a:t>error rate. </a:t>
              </a:r>
              <a:r>
                <a:t>The hope is that it will become much more </a:t>
              </a:r>
              <a:r>
                <a:rPr b="1"/>
                <a:t>unlikely that the ensemble of models will misclassify an example</a:t>
              </a:r>
              <a:endParaRPr b="1"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44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ENSEMBLE LEARNING</a:t>
            </a:r>
          </a:p>
        </p:txBody>
      </p:sp>
      <p:sp>
        <p:nvSpPr>
          <p:cNvPr id="705" name="Title 1"/>
          <p:cNvSpPr txBox="1"/>
          <p:nvPr>
            <p:ph type="title"/>
          </p:nvPr>
        </p:nvSpPr>
        <p:spPr>
          <a:xfrm>
            <a:off x="2259012" y="1238608"/>
            <a:ext cx="8391526" cy="334102"/>
          </a:xfrm>
          <a:prstGeom prst="rect">
            <a:avLst/>
          </a:prstGeom>
        </p:spPr>
        <p:txBody>
          <a:bodyPr/>
          <a:lstStyle>
            <a:lvl1pPr algn="ctr" defTabSz="365760">
              <a:defRPr sz="1280"/>
            </a:lvl1pPr>
          </a:lstStyle>
          <a:p>
            <a:pPr/>
            <a:r>
              <a:t>How much does this cow weigh?</a:t>
            </a:r>
          </a:p>
        </p:txBody>
      </p:sp>
      <p:pic>
        <p:nvPicPr>
          <p:cNvPr id="706" name="Content Placeholder 5" descr="Content Placeholder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600" y="1897828"/>
            <a:ext cx="4679950" cy="350684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07" name="Table 6"/>
          <p:cNvGraphicFramePr/>
          <p:nvPr/>
        </p:nvGraphicFramePr>
        <p:xfrm>
          <a:off x="7849472" y="1897828"/>
          <a:ext cx="2509522" cy="4079242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836507"/>
                <a:gridCol w="836507"/>
                <a:gridCol w="836507"/>
              </a:tblGrid>
              <a:tr h="370840">
                <a:tc gridSpan="3">
                  <a:txBody>
                    <a:bodyPr/>
                    <a:lstStyle/>
                    <a:p>
                      <a:pPr algn="l">
                        <a:defRPr b="0" sz="1800">
                          <a:solidFill>
                            <a:srgbClr val="000000"/>
                          </a:solidFill>
                        </a:defRPr>
                      </a:pPr>
                      <a:r>
                        <a:rPr b="1" sz="1400">
                          <a:solidFill>
                            <a:srgbClr val="FFFFFF"/>
                          </a:solidFill>
                        </a:rPr>
                        <a:t>Hypotheses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chemeClr val="accent1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1200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AD2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1450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AD2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1300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AD2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900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A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2000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A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1100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AF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1500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AD2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800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AD2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2100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AD2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1300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A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1200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A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1650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AF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1800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AD2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1200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AD2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1500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AD2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1900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A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1000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A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1000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AF4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2000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AD2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750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AD2E8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600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AD2E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1500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A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1250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AF4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400"/>
                        <a:t>1350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AF4"/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/>
                        <a:t>Average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AD2E8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/>
                        <a:t>1348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CAD2E8"/>
                    </a:solidFill>
                  </a:tcPr>
                </a:tc>
              </a:tr>
              <a:tr h="370840">
                <a:tc gridSpan="2"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/>
                        <a:t>Truth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AF4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400"/>
                        <a:t>1355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6EAF4"/>
                    </a:solidFill>
                  </a:tcPr>
                </a:tc>
              </a:tr>
            </a:tbl>
          </a:graphicData>
        </a:graphic>
      </p:graphicFrame>
      <p:sp>
        <p:nvSpPr>
          <p:cNvPr id="708" name="TextBox 7"/>
          <p:cNvSpPr txBox="1"/>
          <p:nvPr/>
        </p:nvSpPr>
        <p:spPr>
          <a:xfrm>
            <a:off x="2553333" y="5960469"/>
            <a:ext cx="7599682" cy="807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200"/>
              </a:spcBef>
              <a:defRPr b="1"/>
            </a:pPr>
            <a:r>
              <a:t>“Wisdom of the Masses”</a:t>
            </a:r>
          </a:p>
          <a:p>
            <a:pPr marL="171450" indent="-171450">
              <a:spcBef>
                <a:spcPts val="200"/>
              </a:spcBef>
              <a:buSzPct val="100000"/>
              <a:buFont typeface="Arial"/>
              <a:buChar char="•"/>
              <a:defRPr sz="1200"/>
            </a:pPr>
            <a:r>
              <a:t>First used to explain political concepts</a:t>
            </a:r>
          </a:p>
          <a:p>
            <a:pPr marL="171450" indent="-171450">
              <a:spcBef>
                <a:spcPts val="200"/>
              </a:spcBef>
              <a:buSzPct val="100000"/>
              <a:buFont typeface="Arial"/>
              <a:buChar char="•"/>
              <a:defRPr sz="1200"/>
            </a:pPr>
            <a:r>
              <a:t>Theory flawed in practice, but general idea relates well to Ensemble Methods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44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ENSEMBLE METHODS</a:t>
            </a:r>
          </a:p>
        </p:txBody>
      </p:sp>
      <p:grpSp>
        <p:nvGrpSpPr>
          <p:cNvPr id="760" name="Group 4"/>
          <p:cNvGrpSpPr/>
          <p:nvPr/>
        </p:nvGrpSpPr>
        <p:grpSpPr>
          <a:xfrm>
            <a:off x="2630976" y="3220096"/>
            <a:ext cx="5941046" cy="3285309"/>
            <a:chOff x="0" y="0"/>
            <a:chExt cx="5941045" cy="3285308"/>
          </a:xfrm>
        </p:grpSpPr>
        <p:grpSp>
          <p:nvGrpSpPr>
            <p:cNvPr id="713" name="Group 5"/>
            <p:cNvGrpSpPr/>
            <p:nvPr/>
          </p:nvGrpSpPr>
          <p:grpSpPr>
            <a:xfrm>
              <a:off x="2028472" y="-1"/>
              <a:ext cx="1840352" cy="436501"/>
              <a:chOff x="0" y="0"/>
              <a:chExt cx="1840350" cy="436500"/>
            </a:xfrm>
          </p:grpSpPr>
          <p:sp>
            <p:nvSpPr>
              <p:cNvPr id="711" name="Text Box 6"/>
              <p:cNvSpPr txBox="1"/>
              <p:nvPr/>
            </p:nvSpPr>
            <p:spPr>
              <a:xfrm>
                <a:off x="221627" y="48953"/>
                <a:ext cx="1318555" cy="31555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6799" tIns="46799" rIns="46799" bIns="46799" numCol="1" anchor="t">
                <a:spAutoFit/>
              </a:bodyPr>
              <a:lstStyle>
                <a:lvl1pPr>
                  <a:defRPr sz="1600"/>
                </a:lvl1pPr>
              </a:lstStyle>
              <a:p>
                <a:pPr/>
                <a:r>
                  <a:t>Training Data</a:t>
                </a:r>
              </a:p>
            </p:txBody>
          </p:sp>
          <p:sp>
            <p:nvSpPr>
              <p:cNvPr id="712" name="Oval 7"/>
              <p:cNvSpPr/>
              <p:nvPr/>
            </p:nvSpPr>
            <p:spPr>
              <a:xfrm>
                <a:off x="-1" y="-1"/>
                <a:ext cx="1840352" cy="436502"/>
              </a:xfrm>
              <a:prstGeom prst="ellipse">
                <a:avLst/>
              </a:prstGeom>
              <a:noFill/>
              <a:ln w="38100" cap="flat">
                <a:solidFill>
                  <a:srgbClr val="FF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27" name="Group 8"/>
            <p:cNvGrpSpPr/>
            <p:nvPr/>
          </p:nvGrpSpPr>
          <p:grpSpPr>
            <a:xfrm>
              <a:off x="0" y="372596"/>
              <a:ext cx="5038445" cy="839005"/>
              <a:chOff x="0" y="0"/>
              <a:chExt cx="5038444" cy="839004"/>
            </a:xfrm>
          </p:grpSpPr>
          <p:grpSp>
            <p:nvGrpSpPr>
              <p:cNvPr id="716" name="Group 9"/>
              <p:cNvGrpSpPr/>
              <p:nvPr/>
            </p:nvGrpSpPr>
            <p:grpSpPr>
              <a:xfrm>
                <a:off x="0" y="402504"/>
                <a:ext cx="1121543" cy="436501"/>
                <a:chOff x="0" y="0"/>
                <a:chExt cx="1121541" cy="436500"/>
              </a:xfrm>
            </p:grpSpPr>
            <p:sp>
              <p:nvSpPr>
                <p:cNvPr id="714" name="Text Box 10"/>
                <p:cNvSpPr txBox="1"/>
                <p:nvPr/>
              </p:nvSpPr>
              <p:spPr>
                <a:xfrm>
                  <a:off x="175745" y="21756"/>
                  <a:ext cx="648532" cy="31555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6799" tIns="46799" rIns="46799" bIns="46799" numCol="1" anchor="t">
                  <a:spAutoFit/>
                </a:bodyPr>
                <a:lstStyle>
                  <a:lvl1pPr>
                    <a:defRPr sz="1600"/>
                  </a:lvl1pPr>
                </a:lstStyle>
                <a:p>
                  <a:pPr/>
                  <a:r>
                    <a:t>Data1</a:t>
                  </a:r>
                </a:p>
              </p:txBody>
            </p:sp>
            <p:sp>
              <p:nvSpPr>
                <p:cNvPr id="715" name="Oval 11"/>
                <p:cNvSpPr/>
                <p:nvPr/>
              </p:nvSpPr>
              <p:spPr>
                <a:xfrm>
                  <a:off x="0" y="-1"/>
                  <a:ext cx="1121542" cy="436502"/>
                </a:xfrm>
                <a:prstGeom prst="ellipse">
                  <a:avLst/>
                </a:prstGeom>
                <a:noFill/>
                <a:ln w="38100" cap="flat">
                  <a:solidFill>
                    <a:srgbClr val="FF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719" name="Group 12"/>
              <p:cNvGrpSpPr/>
              <p:nvPr/>
            </p:nvGrpSpPr>
            <p:grpSpPr>
              <a:xfrm>
                <a:off x="3916902" y="337233"/>
                <a:ext cx="1121543" cy="436501"/>
                <a:chOff x="0" y="0"/>
                <a:chExt cx="1121541" cy="436500"/>
              </a:xfrm>
            </p:grpSpPr>
            <p:sp>
              <p:nvSpPr>
                <p:cNvPr id="717" name="Text Box 13"/>
                <p:cNvSpPr txBox="1"/>
                <p:nvPr/>
              </p:nvSpPr>
              <p:spPr>
                <a:xfrm>
                  <a:off x="87381" y="44873"/>
                  <a:ext cx="761244" cy="31555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6799" tIns="46799" rIns="46799" bIns="46799" numCol="1" anchor="t">
                  <a:spAutoFit/>
                </a:bodyPr>
                <a:lstStyle>
                  <a:lvl1pPr>
                    <a:defRPr sz="1600"/>
                  </a:lvl1pPr>
                </a:lstStyle>
                <a:p>
                  <a:pPr/>
                  <a:r>
                    <a:t>Data m</a:t>
                  </a:r>
                </a:p>
              </p:txBody>
            </p:sp>
            <p:sp>
              <p:nvSpPr>
                <p:cNvPr id="718" name="Oval 14"/>
                <p:cNvSpPr/>
                <p:nvPr/>
              </p:nvSpPr>
              <p:spPr>
                <a:xfrm>
                  <a:off x="0" y="-1"/>
                  <a:ext cx="1121542" cy="436502"/>
                </a:xfrm>
                <a:prstGeom prst="ellipse">
                  <a:avLst/>
                </a:prstGeom>
                <a:noFill/>
                <a:ln w="38100" cap="flat">
                  <a:solidFill>
                    <a:srgbClr val="FF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722" name="Group 15"/>
              <p:cNvGrpSpPr/>
              <p:nvPr/>
            </p:nvGrpSpPr>
            <p:grpSpPr>
              <a:xfrm>
                <a:off x="1493690" y="402504"/>
                <a:ext cx="1121543" cy="436501"/>
                <a:chOff x="0" y="0"/>
                <a:chExt cx="1121541" cy="436500"/>
              </a:xfrm>
            </p:grpSpPr>
            <p:sp>
              <p:nvSpPr>
                <p:cNvPr id="720" name="Text Box 16"/>
                <p:cNvSpPr txBox="1"/>
                <p:nvPr/>
              </p:nvSpPr>
              <p:spPr>
                <a:xfrm>
                  <a:off x="175745" y="21756"/>
                  <a:ext cx="648532" cy="31555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6799" tIns="46799" rIns="46799" bIns="46799" numCol="1" anchor="t">
                  <a:spAutoFit/>
                </a:bodyPr>
                <a:lstStyle>
                  <a:lvl1pPr>
                    <a:defRPr sz="1600"/>
                  </a:lvl1pPr>
                </a:lstStyle>
                <a:p>
                  <a:pPr/>
                  <a:r>
                    <a:t>Data2</a:t>
                  </a:r>
                </a:p>
              </p:txBody>
            </p:sp>
            <p:sp>
              <p:nvSpPr>
                <p:cNvPr id="721" name="Oval 17"/>
                <p:cNvSpPr/>
                <p:nvPr/>
              </p:nvSpPr>
              <p:spPr>
                <a:xfrm>
                  <a:off x="0" y="-1"/>
                  <a:ext cx="1121542" cy="436502"/>
                </a:xfrm>
                <a:prstGeom prst="ellipse">
                  <a:avLst/>
                </a:prstGeom>
                <a:noFill/>
                <a:ln w="38100" cap="flat">
                  <a:solidFill>
                    <a:srgbClr val="FF0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723" name="Text Box 18"/>
              <p:cNvSpPr txBox="1"/>
              <p:nvPr/>
            </p:nvSpPr>
            <p:spPr>
              <a:xfrm>
                <a:off x="2758692" y="255644"/>
                <a:ext cx="1067430" cy="398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6799" tIns="46799" rIns="46799" bIns="46799" numCol="1" anchor="t">
                <a:spAutoFit/>
              </a:bodyPr>
              <a:lstStyle>
                <a:lvl1pPr>
                  <a:defRPr sz="2400">
                    <a:latin typeface="Symbol"/>
                    <a:ea typeface="Symbol"/>
                    <a:cs typeface="Symbol"/>
                    <a:sym typeface="Symbol"/>
                  </a:defRPr>
                </a:lvl1pPr>
              </a:lstStyle>
              <a:p>
                <a:pPr>
                  <a:defRPr>
                    <a:latin typeface="+mj-lt"/>
                    <a:ea typeface="+mj-ea"/>
                    <a:cs typeface="+mj-cs"/>
                    <a:sym typeface="Arial"/>
                  </a:defRPr>
                </a:pPr>
                <a:r>
                  <a:rPr>
                    <a:latin typeface="Symbol"/>
                    <a:ea typeface="Symbol"/>
                    <a:cs typeface="Symbol"/>
                    <a:sym typeface="Symbol"/>
                  </a:rPr>
                  <a:t>× × × × ×</a:t>
                </a:r>
              </a:p>
            </p:txBody>
          </p:sp>
          <p:sp>
            <p:nvSpPr>
              <p:cNvPr id="724" name="AutoShape 19"/>
              <p:cNvSpPr/>
              <p:nvPr/>
            </p:nvSpPr>
            <p:spPr>
              <a:xfrm flipH="1">
                <a:off x="956710" y="0"/>
                <a:ext cx="1398530" cy="466416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5" name="AutoShape 20"/>
              <p:cNvSpPr/>
              <p:nvPr/>
            </p:nvSpPr>
            <p:spPr>
              <a:xfrm flipH="1">
                <a:off x="2450401" y="63911"/>
                <a:ext cx="555673" cy="402505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26" name="AutoShape 21"/>
              <p:cNvSpPr/>
              <p:nvPr/>
            </p:nvSpPr>
            <p:spPr>
              <a:xfrm>
                <a:off x="3656908" y="0"/>
                <a:ext cx="424827" cy="401145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35" name="Group 22"/>
            <p:cNvGrpSpPr/>
            <p:nvPr/>
          </p:nvGrpSpPr>
          <p:grpSpPr>
            <a:xfrm>
              <a:off x="178106" y="1146207"/>
              <a:ext cx="4761348" cy="757518"/>
              <a:chOff x="0" y="0"/>
              <a:chExt cx="4761346" cy="757516"/>
            </a:xfrm>
          </p:grpSpPr>
          <p:sp>
            <p:nvSpPr>
              <p:cNvPr id="728" name="Text Box 23"/>
              <p:cNvSpPr txBox="1"/>
              <p:nvPr/>
            </p:nvSpPr>
            <p:spPr>
              <a:xfrm>
                <a:off x="0" y="403864"/>
                <a:ext cx="957796" cy="353653"/>
              </a:xfrm>
              <a:prstGeom prst="rect">
                <a:avLst/>
              </a:prstGeom>
              <a:noFill/>
              <a:ln w="38100" cap="flat">
                <a:solidFill>
                  <a:srgbClr val="DCDEE0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6799" tIns="46799" rIns="46799" bIns="46799" numCol="1" anchor="t">
                <a:spAutoFit/>
              </a:bodyPr>
              <a:lstStyle>
                <a:lvl1pPr>
                  <a:defRPr sz="1600"/>
                </a:lvl1pPr>
              </a:lstStyle>
              <a:p>
                <a:pPr/>
                <a:r>
                  <a:t>Learner1</a:t>
                </a:r>
              </a:p>
            </p:txBody>
          </p:sp>
          <p:sp>
            <p:nvSpPr>
              <p:cNvPr id="729" name="Text Box 24"/>
              <p:cNvSpPr txBox="1"/>
              <p:nvPr/>
            </p:nvSpPr>
            <p:spPr>
              <a:xfrm>
                <a:off x="1343789" y="387546"/>
                <a:ext cx="957796" cy="353654"/>
              </a:xfrm>
              <a:prstGeom prst="rect">
                <a:avLst/>
              </a:prstGeom>
              <a:noFill/>
              <a:ln w="38100" cap="flat">
                <a:solidFill>
                  <a:srgbClr val="DCDEE0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6799" tIns="46799" rIns="46799" bIns="46799" numCol="1" anchor="t">
                <a:spAutoFit/>
              </a:bodyPr>
              <a:lstStyle>
                <a:lvl1pPr>
                  <a:defRPr sz="1600"/>
                </a:lvl1pPr>
              </a:lstStyle>
              <a:p>
                <a:pPr/>
                <a:r>
                  <a:t>Learner2</a:t>
                </a:r>
              </a:p>
            </p:txBody>
          </p:sp>
          <p:sp>
            <p:nvSpPr>
              <p:cNvPr id="730" name="Text Box 25"/>
              <p:cNvSpPr txBox="1"/>
              <p:nvPr/>
            </p:nvSpPr>
            <p:spPr>
              <a:xfrm>
                <a:off x="3690839" y="353551"/>
                <a:ext cx="1070508" cy="353653"/>
              </a:xfrm>
              <a:prstGeom prst="rect">
                <a:avLst/>
              </a:prstGeom>
              <a:noFill/>
              <a:ln w="38100" cap="flat">
                <a:solidFill>
                  <a:srgbClr val="DCDEE0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6799" tIns="46799" rIns="46799" bIns="46799" numCol="1" anchor="t">
                <a:spAutoFit/>
              </a:bodyPr>
              <a:lstStyle>
                <a:lvl1pPr>
                  <a:defRPr sz="1600"/>
                </a:lvl1pPr>
              </a:lstStyle>
              <a:p>
                <a:pPr/>
                <a:r>
                  <a:t>Learner m</a:t>
                </a:r>
              </a:p>
            </p:txBody>
          </p:sp>
          <p:sp>
            <p:nvSpPr>
              <p:cNvPr id="731" name="AutoShape 26"/>
              <p:cNvSpPr/>
              <p:nvPr/>
            </p:nvSpPr>
            <p:spPr>
              <a:xfrm>
                <a:off x="439785" y="65271"/>
                <a:ext cx="108420" cy="338594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2" name="AutoShape 27"/>
              <p:cNvSpPr/>
              <p:nvPr/>
            </p:nvSpPr>
            <p:spPr>
              <a:xfrm flipH="1">
                <a:off x="1893522" y="65271"/>
                <a:ext cx="41230" cy="322276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3" name="AutoShape 28"/>
              <p:cNvSpPr/>
              <p:nvPr/>
            </p:nvSpPr>
            <p:spPr>
              <a:xfrm flipH="1">
                <a:off x="4310815" y="0"/>
                <a:ext cx="45811" cy="353552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34" name="Text Box 29"/>
              <p:cNvSpPr txBox="1"/>
              <p:nvPr/>
            </p:nvSpPr>
            <p:spPr>
              <a:xfrm>
                <a:off x="2463547" y="286920"/>
                <a:ext cx="868301" cy="398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6799" tIns="46799" rIns="46799" bIns="46799" numCol="1" anchor="t">
                <a:spAutoFit/>
              </a:bodyPr>
              <a:lstStyle>
                <a:lvl1pPr>
                  <a:defRPr sz="2400">
                    <a:latin typeface="Symbol"/>
                    <a:ea typeface="Symbol"/>
                    <a:cs typeface="Symbol"/>
                    <a:sym typeface="Symbol"/>
                  </a:defRPr>
                </a:lvl1pPr>
              </a:lstStyle>
              <a:p>
                <a:pPr>
                  <a:defRPr>
                    <a:latin typeface="+mj-lt"/>
                    <a:ea typeface="+mj-ea"/>
                    <a:cs typeface="+mj-cs"/>
                    <a:sym typeface="Arial"/>
                  </a:defRPr>
                </a:pPr>
                <a:r>
                  <a:rPr>
                    <a:latin typeface="Symbol"/>
                    <a:ea typeface="Symbol"/>
                    <a:cs typeface="Symbol"/>
                    <a:sym typeface="Symbol"/>
                  </a:rPr>
                  <a:t>× × × × × </a:t>
                </a:r>
              </a:p>
            </p:txBody>
          </p:sp>
        </p:grpSp>
        <p:grpSp>
          <p:nvGrpSpPr>
            <p:cNvPr id="749" name="Group 30"/>
            <p:cNvGrpSpPr/>
            <p:nvPr/>
          </p:nvGrpSpPr>
          <p:grpSpPr>
            <a:xfrm>
              <a:off x="14144" y="1841186"/>
              <a:ext cx="5058832" cy="785972"/>
              <a:chOff x="0" y="0"/>
              <a:chExt cx="5058831" cy="785971"/>
            </a:xfrm>
          </p:grpSpPr>
          <p:grpSp>
            <p:nvGrpSpPr>
              <p:cNvPr id="738" name="Group 31"/>
              <p:cNvGrpSpPr/>
              <p:nvPr/>
            </p:nvGrpSpPr>
            <p:grpSpPr>
              <a:xfrm>
                <a:off x="0" y="349471"/>
                <a:ext cx="1121543" cy="436501"/>
                <a:chOff x="0" y="0"/>
                <a:chExt cx="1121542" cy="436500"/>
              </a:xfrm>
            </p:grpSpPr>
            <p:sp>
              <p:nvSpPr>
                <p:cNvPr id="736" name="Text Box 32"/>
                <p:cNvSpPr txBox="1"/>
                <p:nvPr/>
              </p:nvSpPr>
              <p:spPr>
                <a:xfrm>
                  <a:off x="109472" y="21756"/>
                  <a:ext cx="772754" cy="31555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6799" tIns="46799" rIns="46799" bIns="46799" numCol="1" anchor="t">
                  <a:spAutoFit/>
                </a:bodyPr>
                <a:lstStyle>
                  <a:lvl1pPr>
                    <a:defRPr sz="1600"/>
                  </a:lvl1pPr>
                </a:lstStyle>
                <a:p>
                  <a:pPr/>
                  <a:r>
                    <a:t>Model1</a:t>
                  </a:r>
                </a:p>
              </p:txBody>
            </p:sp>
            <p:sp>
              <p:nvSpPr>
                <p:cNvPr id="737" name="Oval 33"/>
                <p:cNvSpPr/>
                <p:nvPr/>
              </p:nvSpPr>
              <p:spPr>
                <a:xfrm>
                  <a:off x="-1" y="-1"/>
                  <a:ext cx="1121544" cy="436502"/>
                </a:xfrm>
                <a:prstGeom prst="ellipse">
                  <a:avLst/>
                </a:prstGeom>
                <a:noFill/>
                <a:ln w="38100" cap="flat">
                  <a:solidFill>
                    <a:srgbClr val="008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741" name="Group 34"/>
              <p:cNvGrpSpPr/>
              <p:nvPr/>
            </p:nvGrpSpPr>
            <p:grpSpPr>
              <a:xfrm>
                <a:off x="1481794" y="349471"/>
                <a:ext cx="1121543" cy="436501"/>
                <a:chOff x="0" y="0"/>
                <a:chExt cx="1121542" cy="436500"/>
              </a:xfrm>
            </p:grpSpPr>
            <p:sp>
              <p:nvSpPr>
                <p:cNvPr id="739" name="Text Box 35"/>
                <p:cNvSpPr txBox="1"/>
                <p:nvPr/>
              </p:nvSpPr>
              <p:spPr>
                <a:xfrm>
                  <a:off x="109472" y="21756"/>
                  <a:ext cx="772754" cy="31555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6799" tIns="46799" rIns="46799" bIns="46799" numCol="1" anchor="t">
                  <a:spAutoFit/>
                </a:bodyPr>
                <a:lstStyle>
                  <a:lvl1pPr>
                    <a:defRPr sz="1600"/>
                  </a:lvl1pPr>
                </a:lstStyle>
                <a:p>
                  <a:pPr/>
                  <a:r>
                    <a:t>Model2</a:t>
                  </a:r>
                </a:p>
              </p:txBody>
            </p:sp>
            <p:sp>
              <p:nvSpPr>
                <p:cNvPr id="740" name="Oval 36"/>
                <p:cNvSpPr/>
                <p:nvPr/>
              </p:nvSpPr>
              <p:spPr>
                <a:xfrm>
                  <a:off x="-1" y="-1"/>
                  <a:ext cx="1121544" cy="436502"/>
                </a:xfrm>
                <a:prstGeom prst="ellipse">
                  <a:avLst/>
                </a:prstGeom>
                <a:noFill/>
                <a:ln w="38100" cap="flat">
                  <a:solidFill>
                    <a:srgbClr val="008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</p:grpSp>
          <p:grpSp>
            <p:nvGrpSpPr>
              <p:cNvPr id="744" name="Group 37"/>
              <p:cNvGrpSpPr/>
              <p:nvPr/>
            </p:nvGrpSpPr>
            <p:grpSpPr>
              <a:xfrm>
                <a:off x="3777555" y="300518"/>
                <a:ext cx="1281277" cy="436501"/>
                <a:chOff x="0" y="0"/>
                <a:chExt cx="1281276" cy="436500"/>
              </a:xfrm>
            </p:grpSpPr>
            <p:sp>
              <p:nvSpPr>
                <p:cNvPr id="742" name="Text Box 38"/>
                <p:cNvSpPr txBox="1"/>
                <p:nvPr/>
              </p:nvSpPr>
              <p:spPr>
                <a:xfrm>
                  <a:off x="159679" y="46233"/>
                  <a:ext cx="885466" cy="31555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none" lIns="46799" tIns="46799" rIns="46799" bIns="46799" numCol="1" anchor="t">
                  <a:spAutoFit/>
                </a:bodyPr>
                <a:lstStyle>
                  <a:lvl1pPr>
                    <a:defRPr sz="1600"/>
                  </a:lvl1pPr>
                </a:lstStyle>
                <a:p>
                  <a:pPr/>
                  <a:r>
                    <a:t>Model m</a:t>
                  </a:r>
                </a:p>
              </p:txBody>
            </p:sp>
            <p:sp>
              <p:nvSpPr>
                <p:cNvPr id="743" name="Oval 39"/>
                <p:cNvSpPr/>
                <p:nvPr/>
              </p:nvSpPr>
              <p:spPr>
                <a:xfrm>
                  <a:off x="-1" y="-1"/>
                  <a:ext cx="1281278" cy="436502"/>
                </a:xfrm>
                <a:prstGeom prst="ellipse">
                  <a:avLst/>
                </a:prstGeom>
                <a:noFill/>
                <a:ln w="38100" cap="flat">
                  <a:solidFill>
                    <a:srgbClr val="008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745" name="AutoShape 40"/>
              <p:cNvSpPr/>
              <p:nvPr/>
            </p:nvSpPr>
            <p:spPr>
              <a:xfrm flipH="1">
                <a:off x="560771" y="50313"/>
                <a:ext cx="210714" cy="299159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46" name="AutoShape 41"/>
              <p:cNvSpPr/>
              <p:nvPr/>
            </p:nvSpPr>
            <p:spPr>
              <a:xfrm flipH="1">
                <a:off x="2042565" y="33995"/>
                <a:ext cx="71371" cy="315477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47" name="AutoShape 42"/>
              <p:cNvSpPr/>
              <p:nvPr/>
            </p:nvSpPr>
            <p:spPr>
              <a:xfrm flipH="1">
                <a:off x="4418194" y="0"/>
                <a:ext cx="115553" cy="300518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48" name="Text Box 43"/>
              <p:cNvSpPr txBox="1"/>
              <p:nvPr/>
            </p:nvSpPr>
            <p:spPr>
              <a:xfrm>
                <a:off x="2685619" y="220289"/>
                <a:ext cx="868301" cy="3984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6799" tIns="46799" rIns="46799" bIns="46799" numCol="1" anchor="t">
                <a:spAutoFit/>
              </a:bodyPr>
              <a:lstStyle>
                <a:lvl1pPr>
                  <a:defRPr sz="2400">
                    <a:latin typeface="Symbol"/>
                    <a:ea typeface="Symbol"/>
                    <a:cs typeface="Symbol"/>
                    <a:sym typeface="Symbol"/>
                  </a:defRPr>
                </a:lvl1pPr>
              </a:lstStyle>
              <a:p>
                <a:pPr>
                  <a:defRPr>
                    <a:latin typeface="+mj-lt"/>
                    <a:ea typeface="+mj-ea"/>
                    <a:cs typeface="+mj-cs"/>
                    <a:sym typeface="Arial"/>
                  </a:defRPr>
                </a:pPr>
                <a:r>
                  <a:rPr>
                    <a:latin typeface="Symbol"/>
                    <a:ea typeface="Symbol"/>
                    <a:cs typeface="Symbol"/>
                    <a:sym typeface="Symbol"/>
                  </a:rPr>
                  <a:t>× × × × × </a:t>
                </a:r>
              </a:p>
            </p:txBody>
          </p:sp>
        </p:grpSp>
        <p:grpSp>
          <p:nvGrpSpPr>
            <p:cNvPr id="754" name="Group 44"/>
            <p:cNvGrpSpPr/>
            <p:nvPr/>
          </p:nvGrpSpPr>
          <p:grpSpPr>
            <a:xfrm>
              <a:off x="633169" y="2578215"/>
              <a:ext cx="3856916" cy="662331"/>
              <a:chOff x="0" y="0"/>
              <a:chExt cx="3856915" cy="662330"/>
            </a:xfrm>
          </p:grpSpPr>
          <p:sp>
            <p:nvSpPr>
              <p:cNvPr id="750" name="Text Box 45"/>
              <p:cNvSpPr txBox="1"/>
              <p:nvPr/>
            </p:nvSpPr>
            <p:spPr>
              <a:xfrm>
                <a:off x="459764" y="308677"/>
                <a:ext cx="2005758" cy="353654"/>
              </a:xfrm>
              <a:prstGeom prst="rect">
                <a:avLst/>
              </a:prstGeom>
              <a:noFill/>
              <a:ln w="38100" cap="flat">
                <a:solidFill>
                  <a:srgbClr val="CC0066"/>
                </a:solidFill>
                <a:prstDash val="solid"/>
                <a:miter lim="8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46799" tIns="46799" rIns="46799" bIns="46799" numCol="1" anchor="t">
                <a:spAutoFit/>
              </a:bodyPr>
              <a:lstStyle>
                <a:lvl1pPr>
                  <a:defRPr sz="1600"/>
                </a:lvl1pPr>
              </a:lstStyle>
              <a:p>
                <a:pPr/>
                <a:r>
                  <a:t>Model Combiner</a:t>
                </a:r>
              </a:p>
            </p:txBody>
          </p:sp>
          <p:sp>
            <p:nvSpPr>
              <p:cNvPr id="751" name="AutoShape 46"/>
              <p:cNvSpPr/>
              <p:nvPr/>
            </p:nvSpPr>
            <p:spPr>
              <a:xfrm>
                <a:off x="0" y="48953"/>
                <a:ext cx="1462644" cy="259725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52" name="AutoShape 47"/>
              <p:cNvSpPr/>
              <p:nvPr/>
            </p:nvSpPr>
            <p:spPr>
              <a:xfrm flipH="1">
                <a:off x="1462644" y="48953"/>
                <a:ext cx="18821" cy="259725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753" name="AutoShape 48"/>
              <p:cNvSpPr/>
              <p:nvPr/>
            </p:nvSpPr>
            <p:spPr>
              <a:xfrm flipH="1">
                <a:off x="1462643" y="0"/>
                <a:ext cx="2394273" cy="308678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  <p:grpSp>
          <p:nvGrpSpPr>
            <p:cNvPr id="759" name="Group 49"/>
            <p:cNvGrpSpPr/>
            <p:nvPr/>
          </p:nvGrpSpPr>
          <p:grpSpPr>
            <a:xfrm>
              <a:off x="3155772" y="2848808"/>
              <a:ext cx="2785274" cy="436501"/>
              <a:chOff x="0" y="0"/>
              <a:chExt cx="2785273" cy="436500"/>
            </a:xfrm>
          </p:grpSpPr>
          <p:grpSp>
            <p:nvGrpSpPr>
              <p:cNvPr id="757" name="Group 50"/>
              <p:cNvGrpSpPr/>
              <p:nvPr/>
            </p:nvGrpSpPr>
            <p:grpSpPr>
              <a:xfrm>
                <a:off x="841871" y="-1"/>
                <a:ext cx="1943403" cy="436502"/>
                <a:chOff x="0" y="0"/>
                <a:chExt cx="1943402" cy="436500"/>
              </a:xfrm>
            </p:grpSpPr>
            <p:sp>
              <p:nvSpPr>
                <p:cNvPr id="755" name="Text Box 51"/>
                <p:cNvSpPr txBox="1"/>
                <p:nvPr/>
              </p:nvSpPr>
              <p:spPr>
                <a:xfrm>
                  <a:off x="158037" y="21757"/>
                  <a:ext cx="1462432" cy="31555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val="1"/>
                  </a:ext>
                </a:extLst>
              </p:spPr>
              <p:txBody>
                <a:bodyPr wrap="square" lIns="46799" tIns="46799" rIns="46799" bIns="46799" numCol="1" anchor="t">
                  <a:spAutoFit/>
                </a:bodyPr>
                <a:lstStyle>
                  <a:lvl1pPr>
                    <a:defRPr sz="1600"/>
                  </a:lvl1pPr>
                </a:lstStyle>
                <a:p>
                  <a:pPr/>
                  <a:r>
                    <a:t> Final Model</a:t>
                  </a:r>
                </a:p>
              </p:txBody>
            </p:sp>
            <p:sp>
              <p:nvSpPr>
                <p:cNvPr id="756" name="Oval 52"/>
                <p:cNvSpPr/>
                <p:nvPr/>
              </p:nvSpPr>
              <p:spPr>
                <a:xfrm>
                  <a:off x="-1" y="-1"/>
                  <a:ext cx="1943404" cy="436502"/>
                </a:xfrm>
                <a:prstGeom prst="ellipse">
                  <a:avLst/>
                </a:prstGeom>
                <a:noFill/>
                <a:ln w="38100" cap="flat">
                  <a:solidFill>
                    <a:srgbClr val="008000"/>
                  </a:solidFill>
                  <a:prstDash val="solid"/>
                  <a:round/>
                </a:ln>
                <a:effectLst/>
              </p:spPr>
              <p:txBody>
                <a:bodyPr wrap="square" lIns="45719" tIns="45719" rIns="45719" bIns="45719" numCol="1" anchor="ctr">
                  <a:noAutofit/>
                </a:bodyPr>
                <a:lstStyle/>
                <a:p>
                  <a:pPr/>
                </a:p>
              </p:txBody>
            </p:sp>
          </p:grpSp>
          <p:sp>
            <p:nvSpPr>
              <p:cNvPr id="758" name="AutoShape 53"/>
              <p:cNvSpPr/>
              <p:nvPr/>
            </p:nvSpPr>
            <p:spPr>
              <a:xfrm>
                <a:off x="-1" y="209411"/>
                <a:ext cx="841872" cy="9519"/>
              </a:xfrm>
              <a:prstGeom prst="line">
                <a:avLst/>
              </a:prstGeom>
              <a:noFill/>
              <a:ln w="28575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  <p:grpSp>
        <p:nvGrpSpPr>
          <p:cNvPr id="763" name="Rounded Rectangle 54"/>
          <p:cNvGrpSpPr/>
          <p:nvPr/>
        </p:nvGrpSpPr>
        <p:grpSpPr>
          <a:xfrm>
            <a:off x="632690" y="1455247"/>
            <a:ext cx="11734801" cy="1232720"/>
            <a:chOff x="0" y="0"/>
            <a:chExt cx="11734800" cy="1232719"/>
          </a:xfrm>
        </p:grpSpPr>
        <p:sp>
          <p:nvSpPr>
            <p:cNvPr id="761" name="Rounded Rectangle"/>
            <p:cNvSpPr/>
            <p:nvPr/>
          </p:nvSpPr>
          <p:spPr>
            <a:xfrm>
              <a:off x="0" y="0"/>
              <a:ext cx="11734800" cy="118183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</a:pPr>
            </a:p>
          </p:txBody>
        </p:sp>
        <p:sp>
          <p:nvSpPr>
            <p:cNvPr id="762" name="Learn multiple alternative definitions of a concept using different training data or different learning algorithms. Combine decisions of multiple definitions, e.g. using weighted voting."/>
            <p:cNvSpPr txBox="1"/>
            <p:nvPr/>
          </p:nvSpPr>
          <p:spPr>
            <a:xfrm>
              <a:off x="67216" y="67217"/>
              <a:ext cx="11600368" cy="11655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t">
              <a:spAutoFit/>
            </a:bodyPr>
            <a:lstStyle/>
            <a:p>
              <a:pPr>
                <a:lnSpc>
                  <a:spcPct val="90000"/>
                </a:lnSpc>
                <a:defRPr sz="2400"/>
              </a:pPr>
              <a:r>
                <a:t>Learn multiple alternative definitions of a concept </a:t>
              </a:r>
              <a:r>
                <a:rPr b="1"/>
                <a:t>using different training data </a:t>
              </a:r>
              <a:r>
                <a:t>or </a:t>
              </a:r>
              <a:r>
                <a:rPr b="1"/>
                <a:t>different learning algorithms. Combine decisions </a:t>
              </a:r>
              <a:r>
                <a:t>of multiple definitions, e.g. using </a:t>
              </a:r>
              <a:r>
                <a:rPr b="1"/>
                <a:t>weighted voting.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44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VALUE OF ENSEMBLES</a:t>
            </a:r>
          </a:p>
        </p:txBody>
      </p:sp>
      <p:grpSp>
        <p:nvGrpSpPr>
          <p:cNvPr id="768" name="Rounded Rectangle 4"/>
          <p:cNvGrpSpPr/>
          <p:nvPr/>
        </p:nvGrpSpPr>
        <p:grpSpPr>
          <a:xfrm>
            <a:off x="646104" y="1451346"/>
            <a:ext cx="11723697" cy="1488287"/>
            <a:chOff x="0" y="0"/>
            <a:chExt cx="11723695" cy="1488286"/>
          </a:xfrm>
        </p:grpSpPr>
        <p:sp>
          <p:nvSpPr>
            <p:cNvPr id="766" name="Rounded Rectangle"/>
            <p:cNvSpPr/>
            <p:nvPr/>
          </p:nvSpPr>
          <p:spPr>
            <a:xfrm>
              <a:off x="0" y="0"/>
              <a:ext cx="11723696" cy="1488287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</a:pPr>
            </a:p>
          </p:txBody>
        </p:sp>
        <p:sp>
          <p:nvSpPr>
            <p:cNvPr id="767" name="“No Free Lunch” Theorem…"/>
            <p:cNvSpPr txBox="1"/>
            <p:nvPr/>
          </p:nvSpPr>
          <p:spPr>
            <a:xfrm>
              <a:off x="82177" y="82176"/>
              <a:ext cx="11559341" cy="1243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t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b="1" sz="2000"/>
              </a:pPr>
              <a:r>
                <a:t>“No Free Lunch” Theorem</a:t>
              </a:r>
            </a:p>
            <a:p>
              <a:pPr lvl="1" marL="127000" indent="-127000"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Char char="•"/>
                <a:defRPr sz="2000"/>
              </a:pPr>
              <a:r>
                <a:t>No single algorithm wins all the time</a:t>
              </a:r>
            </a:p>
            <a:p>
              <a:pPr lvl="1" marL="127000" indent="-127000"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Char char="•"/>
                <a:defRPr sz="2000"/>
              </a:pPr>
              <a:r>
                <a:t>Model that performs well on one dataset may perform poorly on another</a:t>
              </a:r>
            </a:p>
          </p:txBody>
        </p:sp>
      </p:grpSp>
      <p:grpSp>
        <p:nvGrpSpPr>
          <p:cNvPr id="771" name="Rounded Rectangle 5"/>
          <p:cNvGrpSpPr/>
          <p:nvPr/>
        </p:nvGrpSpPr>
        <p:grpSpPr>
          <a:xfrm>
            <a:off x="646104" y="3065852"/>
            <a:ext cx="11723696" cy="1152491"/>
            <a:chOff x="0" y="0"/>
            <a:chExt cx="11723695" cy="1152490"/>
          </a:xfrm>
        </p:grpSpPr>
        <p:sp>
          <p:nvSpPr>
            <p:cNvPr id="769" name="Rounded Rectangle"/>
            <p:cNvSpPr/>
            <p:nvPr/>
          </p:nvSpPr>
          <p:spPr>
            <a:xfrm>
              <a:off x="0" y="0"/>
              <a:ext cx="11723696" cy="115249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defRPr sz="2000"/>
              </a:pPr>
            </a:p>
          </p:txBody>
        </p:sp>
        <p:sp>
          <p:nvSpPr>
            <p:cNvPr id="770" name="When combing multiple independent and diverse decisions each of which is at least more accurate than random guessing, random errors cancel each other out, correct decisions are reinforced"/>
            <p:cNvSpPr txBox="1"/>
            <p:nvPr/>
          </p:nvSpPr>
          <p:spPr>
            <a:xfrm>
              <a:off x="65785" y="65784"/>
              <a:ext cx="11592125" cy="9890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t">
              <a:spAutoFit/>
            </a:bodyPr>
            <a:lstStyle/>
            <a:p>
              <a:pPr>
                <a:lnSpc>
                  <a:spcPct val="90000"/>
                </a:lnSpc>
                <a:defRPr sz="2000"/>
              </a:pPr>
              <a:r>
                <a:t>When combing multiple </a:t>
              </a:r>
              <a:r>
                <a:rPr b="1"/>
                <a:t>independent</a:t>
              </a:r>
              <a:r>
                <a:t> and </a:t>
              </a:r>
              <a:r>
                <a:rPr b="1"/>
                <a:t>diverse decisions </a:t>
              </a:r>
              <a:r>
                <a:t>each of which is </a:t>
              </a:r>
              <a:r>
                <a:rPr b="1"/>
                <a:t>at least more accurate than random guessing</a:t>
              </a:r>
              <a:r>
                <a:t>, random errors cancel each other out, </a:t>
              </a:r>
              <a:r>
                <a:rPr b="1"/>
                <a:t>correct decisions are reinforced</a:t>
              </a:r>
            </a:p>
          </p:txBody>
        </p:sp>
      </p:grpSp>
      <p:grpSp>
        <p:nvGrpSpPr>
          <p:cNvPr id="774" name="Rounded Rectangle 6"/>
          <p:cNvGrpSpPr/>
          <p:nvPr/>
        </p:nvGrpSpPr>
        <p:grpSpPr>
          <a:xfrm>
            <a:off x="620696" y="4331384"/>
            <a:ext cx="11723697" cy="2529152"/>
            <a:chOff x="0" y="0"/>
            <a:chExt cx="11723695" cy="2529150"/>
          </a:xfrm>
        </p:grpSpPr>
        <p:sp>
          <p:nvSpPr>
            <p:cNvPr id="772" name="Rounded Rectangle"/>
            <p:cNvSpPr/>
            <p:nvPr/>
          </p:nvSpPr>
          <p:spPr>
            <a:xfrm>
              <a:off x="0" y="0"/>
              <a:ext cx="11723696" cy="213926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000"/>
              </a:pPr>
            </a:p>
          </p:txBody>
        </p:sp>
        <p:sp>
          <p:nvSpPr>
            <p:cNvPr id="773" name="Ensemble Methods Used in Many High-Performing Academic Situations…"/>
            <p:cNvSpPr txBox="1"/>
            <p:nvPr/>
          </p:nvSpPr>
          <p:spPr>
            <a:xfrm>
              <a:off x="113954" y="113954"/>
              <a:ext cx="11495787" cy="24151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t">
              <a:spAutoFit/>
            </a:bodyPr>
            <a:lstStyle/>
            <a:p>
              <a:pPr>
                <a:lnSpc>
                  <a:spcPct val="90000"/>
                </a:lnSpc>
                <a:spcBef>
                  <a:spcPts val="1000"/>
                </a:spcBef>
                <a:defRPr sz="2000"/>
              </a:pPr>
              <a:r>
                <a:t>Ensemble Methods Used in Many High-Performing Academic Situations</a:t>
              </a:r>
            </a:p>
            <a:p>
              <a:pPr lvl="1" marL="127000" indent="-127000"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Char char="•"/>
                <a:defRPr sz="2000"/>
              </a:pPr>
              <a:r>
                <a:t>Netflix Competition Winner</a:t>
              </a:r>
            </a:p>
            <a:p>
              <a:pPr lvl="1" marL="127000" indent="-127000"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Char char="•"/>
                <a:defRPr sz="2000"/>
              </a:pPr>
              <a:r>
                <a:t>Numerous Kaggle Competitions</a:t>
              </a:r>
            </a:p>
            <a:p>
              <a:pPr lvl="1" marL="127000" indent="-127000"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Char char="•"/>
                <a:defRPr sz="2000"/>
              </a:pPr>
              <a:r>
                <a:t>ImageNet Large Scale Visual Recognition Challenge (ILSVRC) winners</a:t>
              </a:r>
            </a:p>
            <a:p>
              <a:pPr lvl="1" marL="127000" indent="-127000">
                <a:lnSpc>
                  <a:spcPct val="90000"/>
                </a:lnSpc>
                <a:spcBef>
                  <a:spcPts val="1000"/>
                </a:spcBef>
                <a:buSzPct val="100000"/>
                <a:buFont typeface="Arial"/>
                <a:buChar char="•"/>
                <a:defRPr sz="20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37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777" name="Shape 738"/>
          <p:cNvSpPr txBox="1"/>
          <p:nvPr/>
        </p:nvSpPr>
        <p:spPr>
          <a:xfrm>
            <a:off x="635000" y="1473199"/>
            <a:ext cx="11734800" cy="1651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8333"/>
              </a:lnSpc>
              <a:defRPr>
                <a:latin typeface="Oswald"/>
                <a:ea typeface="Oswald"/>
                <a:cs typeface="Oswald"/>
                <a:sym typeface="Oswald"/>
              </a:defRPr>
            </a:pPr>
          </a:p>
          <a:p>
            <a:pPr>
              <a:lnSpc>
                <a:spcPct val="88333"/>
              </a:lnSpc>
              <a:defRPr b="1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BAGGED TREES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44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BAGGING DECISION TREES</a:t>
            </a:r>
          </a:p>
        </p:txBody>
      </p:sp>
      <p:sp>
        <p:nvSpPr>
          <p:cNvPr id="780" name="Text Placeholder 1"/>
          <p:cNvSpPr txBox="1"/>
          <p:nvPr/>
        </p:nvSpPr>
        <p:spPr>
          <a:xfrm>
            <a:off x="2161930" y="1468341"/>
            <a:ext cx="8300086" cy="4920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Voting ensemble built from bootstrapped training samples</a:t>
            </a:r>
          </a:p>
        </p:txBody>
      </p:sp>
      <p:grpSp>
        <p:nvGrpSpPr>
          <p:cNvPr id="783" name="Rounded Rectangle 5"/>
          <p:cNvGrpSpPr/>
          <p:nvPr/>
        </p:nvGrpSpPr>
        <p:grpSpPr>
          <a:xfrm>
            <a:off x="3678609" y="2100264"/>
            <a:ext cx="1895913" cy="444617"/>
            <a:chOff x="0" y="0"/>
            <a:chExt cx="1895911" cy="444615"/>
          </a:xfrm>
        </p:grpSpPr>
        <p:sp>
          <p:nvSpPr>
            <p:cNvPr id="781" name="Rounded Rectangle"/>
            <p:cNvSpPr/>
            <p:nvPr/>
          </p:nvSpPr>
          <p:spPr>
            <a:xfrm>
              <a:off x="0" y="0"/>
              <a:ext cx="1895912" cy="444616"/>
            </a:xfrm>
            <a:prstGeom prst="roundRect">
              <a:avLst>
                <a:gd name="adj" fmla="val 16667"/>
              </a:avLst>
            </a:prstGeom>
            <a:solidFill>
              <a:srgbClr val="6E5F11"/>
            </a:solidFill>
            <a:ln w="190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5999"/>
                </a:lnSpc>
              </a:pPr>
            </a:p>
          </p:txBody>
        </p:sp>
        <p:sp>
          <p:nvSpPr>
            <p:cNvPr id="782" name="Training Set"/>
            <p:cNvSpPr txBox="1"/>
            <p:nvPr/>
          </p:nvSpPr>
          <p:spPr>
            <a:xfrm>
              <a:off x="31229" y="34715"/>
              <a:ext cx="1833454" cy="375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ctr">
              <a:spAutoFit/>
            </a:bodyPr>
            <a:lstStyle>
              <a:lvl1pPr algn="ctr">
                <a:lnSpc>
                  <a:spcPct val="105999"/>
                </a:lnSpc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Training Set</a:t>
              </a:r>
            </a:p>
          </p:txBody>
        </p:sp>
      </p:grpSp>
      <p:grpSp>
        <p:nvGrpSpPr>
          <p:cNvPr id="786" name="Rounded Rectangle 6"/>
          <p:cNvGrpSpPr/>
          <p:nvPr/>
        </p:nvGrpSpPr>
        <p:grpSpPr>
          <a:xfrm>
            <a:off x="2646804" y="2804865"/>
            <a:ext cx="954946" cy="413763"/>
            <a:chOff x="0" y="0"/>
            <a:chExt cx="954945" cy="413762"/>
          </a:xfrm>
        </p:grpSpPr>
        <p:sp>
          <p:nvSpPr>
            <p:cNvPr id="784" name="Rounded Rectangle"/>
            <p:cNvSpPr/>
            <p:nvPr/>
          </p:nvSpPr>
          <p:spPr>
            <a:xfrm>
              <a:off x="0" y="0"/>
              <a:ext cx="954946" cy="413763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90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5999"/>
                </a:lnSpc>
                <a:defRPr b="1"/>
              </a:pPr>
            </a:p>
          </p:txBody>
        </p:sp>
        <p:sp>
          <p:nvSpPr>
            <p:cNvPr id="785" name="T1"/>
            <p:cNvSpPr txBox="1"/>
            <p:nvPr/>
          </p:nvSpPr>
          <p:spPr>
            <a:xfrm>
              <a:off x="29722" y="2398"/>
              <a:ext cx="895501" cy="408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ctr">
              <a:spAutoFit/>
            </a:bodyPr>
            <a:lstStyle/>
            <a:p>
              <a:pPr algn="ctr">
                <a:lnSpc>
                  <a:spcPct val="105999"/>
                </a:lnSpc>
                <a:defRPr b="1"/>
              </a:pPr>
              <a:r>
                <a:t>T</a:t>
              </a:r>
              <a:r>
                <a:rPr baseline="-25000"/>
                <a:t>1</a:t>
              </a:r>
            </a:p>
          </p:txBody>
        </p:sp>
      </p:grpSp>
      <p:grpSp>
        <p:nvGrpSpPr>
          <p:cNvPr id="789" name="Rounded Rectangle 7"/>
          <p:cNvGrpSpPr/>
          <p:nvPr/>
        </p:nvGrpSpPr>
        <p:grpSpPr>
          <a:xfrm>
            <a:off x="3863209" y="2804865"/>
            <a:ext cx="954946" cy="413763"/>
            <a:chOff x="0" y="0"/>
            <a:chExt cx="954945" cy="413762"/>
          </a:xfrm>
        </p:grpSpPr>
        <p:sp>
          <p:nvSpPr>
            <p:cNvPr id="787" name="Rounded Rectangle"/>
            <p:cNvSpPr/>
            <p:nvPr/>
          </p:nvSpPr>
          <p:spPr>
            <a:xfrm>
              <a:off x="0" y="0"/>
              <a:ext cx="954946" cy="413763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90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5999"/>
                </a:lnSpc>
                <a:defRPr b="1"/>
              </a:pPr>
            </a:p>
          </p:txBody>
        </p:sp>
        <p:sp>
          <p:nvSpPr>
            <p:cNvPr id="788" name="T2"/>
            <p:cNvSpPr txBox="1"/>
            <p:nvPr/>
          </p:nvSpPr>
          <p:spPr>
            <a:xfrm>
              <a:off x="29722" y="2398"/>
              <a:ext cx="895501" cy="408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ctr">
              <a:spAutoFit/>
            </a:bodyPr>
            <a:lstStyle/>
            <a:p>
              <a:pPr algn="ctr">
                <a:lnSpc>
                  <a:spcPct val="105999"/>
                </a:lnSpc>
                <a:defRPr b="1"/>
              </a:pPr>
              <a:r>
                <a:t>T</a:t>
              </a:r>
              <a:r>
                <a:rPr baseline="-25000"/>
                <a:t>2</a:t>
              </a:r>
            </a:p>
          </p:txBody>
        </p:sp>
      </p:grpSp>
      <p:grpSp>
        <p:nvGrpSpPr>
          <p:cNvPr id="792" name="Rounded Rectangle 8"/>
          <p:cNvGrpSpPr/>
          <p:nvPr/>
        </p:nvGrpSpPr>
        <p:grpSpPr>
          <a:xfrm>
            <a:off x="5381509" y="2804865"/>
            <a:ext cx="954946" cy="413763"/>
            <a:chOff x="0" y="0"/>
            <a:chExt cx="954945" cy="413762"/>
          </a:xfrm>
        </p:grpSpPr>
        <p:sp>
          <p:nvSpPr>
            <p:cNvPr id="790" name="Rounded Rectangle"/>
            <p:cNvSpPr/>
            <p:nvPr/>
          </p:nvSpPr>
          <p:spPr>
            <a:xfrm>
              <a:off x="0" y="0"/>
              <a:ext cx="954946" cy="413763"/>
            </a:xfrm>
            <a:prstGeom prst="roundRect">
              <a:avLst>
                <a:gd name="adj" fmla="val 16667"/>
              </a:avLst>
            </a:prstGeom>
            <a:solidFill>
              <a:schemeClr val="accent3"/>
            </a:solidFill>
            <a:ln w="190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5999"/>
                </a:lnSpc>
                <a:defRPr b="1"/>
              </a:pPr>
            </a:p>
          </p:txBody>
        </p:sp>
        <p:sp>
          <p:nvSpPr>
            <p:cNvPr id="791" name="Tm"/>
            <p:cNvSpPr txBox="1"/>
            <p:nvPr/>
          </p:nvSpPr>
          <p:spPr>
            <a:xfrm>
              <a:off x="29722" y="2398"/>
              <a:ext cx="895501" cy="408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ctr">
              <a:spAutoFit/>
            </a:bodyPr>
            <a:lstStyle/>
            <a:p>
              <a:pPr algn="ctr">
                <a:lnSpc>
                  <a:spcPct val="105999"/>
                </a:lnSpc>
                <a:defRPr b="1"/>
              </a:pPr>
              <a:r>
                <a:t>T</a:t>
              </a:r>
              <a:r>
                <a:rPr baseline="-25000"/>
                <a:t>m</a:t>
              </a:r>
            </a:p>
          </p:txBody>
        </p:sp>
      </p:grpSp>
      <p:sp>
        <p:nvSpPr>
          <p:cNvPr id="793" name="TextBox 14"/>
          <p:cNvSpPr txBox="1"/>
          <p:nvPr/>
        </p:nvSpPr>
        <p:spPr>
          <a:xfrm>
            <a:off x="4870603" y="2780950"/>
            <a:ext cx="519418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spcBef>
                <a:spcPts val="200"/>
              </a:spcBef>
              <a:defRPr sz="3200"/>
            </a:lvl1pPr>
          </a:lstStyle>
          <a:p>
            <a:pPr/>
            <a:r>
              <a:t>…</a:t>
            </a:r>
          </a:p>
        </p:txBody>
      </p:sp>
      <p:grpSp>
        <p:nvGrpSpPr>
          <p:cNvPr id="796" name="Rounded Rectangle 10"/>
          <p:cNvGrpSpPr/>
          <p:nvPr/>
        </p:nvGrpSpPr>
        <p:grpSpPr>
          <a:xfrm>
            <a:off x="2646804" y="3504515"/>
            <a:ext cx="954946" cy="413763"/>
            <a:chOff x="0" y="0"/>
            <a:chExt cx="954945" cy="413762"/>
          </a:xfrm>
        </p:grpSpPr>
        <p:sp>
          <p:nvSpPr>
            <p:cNvPr id="794" name="Rounded Rectangle"/>
            <p:cNvSpPr/>
            <p:nvPr/>
          </p:nvSpPr>
          <p:spPr>
            <a:xfrm>
              <a:off x="0" y="0"/>
              <a:ext cx="954946" cy="41376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5999"/>
                </a:lnSpc>
                <a:defRPr b="1"/>
              </a:pPr>
            </a:p>
          </p:txBody>
        </p:sp>
        <p:sp>
          <p:nvSpPr>
            <p:cNvPr id="795" name="C1"/>
            <p:cNvSpPr txBox="1"/>
            <p:nvPr/>
          </p:nvSpPr>
          <p:spPr>
            <a:xfrm>
              <a:off x="29722" y="2398"/>
              <a:ext cx="895501" cy="408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ctr">
              <a:spAutoFit/>
            </a:bodyPr>
            <a:lstStyle/>
            <a:p>
              <a:pPr algn="ctr">
                <a:lnSpc>
                  <a:spcPct val="105999"/>
                </a:lnSpc>
                <a:defRPr b="1"/>
              </a:pPr>
              <a:r>
                <a:t>C</a:t>
              </a:r>
              <a:r>
                <a:rPr baseline="-25000"/>
                <a:t>1</a:t>
              </a:r>
            </a:p>
          </p:txBody>
        </p:sp>
      </p:grpSp>
      <p:grpSp>
        <p:nvGrpSpPr>
          <p:cNvPr id="799" name="Rounded Rectangle 11"/>
          <p:cNvGrpSpPr/>
          <p:nvPr/>
        </p:nvGrpSpPr>
        <p:grpSpPr>
          <a:xfrm>
            <a:off x="3863209" y="3504515"/>
            <a:ext cx="954946" cy="413763"/>
            <a:chOff x="0" y="0"/>
            <a:chExt cx="954945" cy="413762"/>
          </a:xfrm>
        </p:grpSpPr>
        <p:sp>
          <p:nvSpPr>
            <p:cNvPr id="797" name="Rounded Rectangle"/>
            <p:cNvSpPr/>
            <p:nvPr/>
          </p:nvSpPr>
          <p:spPr>
            <a:xfrm>
              <a:off x="0" y="0"/>
              <a:ext cx="954946" cy="41376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5999"/>
                </a:lnSpc>
                <a:defRPr b="1"/>
              </a:pPr>
            </a:p>
          </p:txBody>
        </p:sp>
        <p:sp>
          <p:nvSpPr>
            <p:cNvPr id="798" name="C2"/>
            <p:cNvSpPr txBox="1"/>
            <p:nvPr/>
          </p:nvSpPr>
          <p:spPr>
            <a:xfrm>
              <a:off x="29722" y="2398"/>
              <a:ext cx="895501" cy="408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ctr">
              <a:spAutoFit/>
            </a:bodyPr>
            <a:lstStyle/>
            <a:p>
              <a:pPr algn="ctr">
                <a:lnSpc>
                  <a:spcPct val="105999"/>
                </a:lnSpc>
                <a:defRPr b="1"/>
              </a:pPr>
              <a:r>
                <a:t>C</a:t>
              </a:r>
              <a:r>
                <a:rPr baseline="-25000"/>
                <a:t>2</a:t>
              </a:r>
            </a:p>
          </p:txBody>
        </p:sp>
      </p:grpSp>
      <p:grpSp>
        <p:nvGrpSpPr>
          <p:cNvPr id="802" name="Rounded Rectangle 12"/>
          <p:cNvGrpSpPr/>
          <p:nvPr/>
        </p:nvGrpSpPr>
        <p:grpSpPr>
          <a:xfrm>
            <a:off x="5381509" y="3504515"/>
            <a:ext cx="954946" cy="413763"/>
            <a:chOff x="0" y="0"/>
            <a:chExt cx="954945" cy="413762"/>
          </a:xfrm>
        </p:grpSpPr>
        <p:sp>
          <p:nvSpPr>
            <p:cNvPr id="800" name="Rounded Rectangle"/>
            <p:cNvSpPr/>
            <p:nvPr/>
          </p:nvSpPr>
          <p:spPr>
            <a:xfrm>
              <a:off x="0" y="0"/>
              <a:ext cx="954946" cy="413763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190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5999"/>
                </a:lnSpc>
                <a:defRPr b="1"/>
              </a:pPr>
            </a:p>
          </p:txBody>
        </p:sp>
        <p:sp>
          <p:nvSpPr>
            <p:cNvPr id="801" name="Cm"/>
            <p:cNvSpPr txBox="1"/>
            <p:nvPr/>
          </p:nvSpPr>
          <p:spPr>
            <a:xfrm>
              <a:off x="29722" y="2398"/>
              <a:ext cx="895501" cy="408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ctr">
              <a:spAutoFit/>
            </a:bodyPr>
            <a:lstStyle/>
            <a:p>
              <a:pPr algn="ctr">
                <a:lnSpc>
                  <a:spcPct val="105999"/>
                </a:lnSpc>
                <a:defRPr b="1"/>
              </a:pPr>
              <a:r>
                <a:t>C</a:t>
              </a:r>
              <a:r>
                <a:rPr baseline="-25000"/>
                <a:t>m</a:t>
              </a:r>
            </a:p>
          </p:txBody>
        </p:sp>
      </p:grpSp>
      <p:sp>
        <p:nvSpPr>
          <p:cNvPr id="803" name="TextBox 18"/>
          <p:cNvSpPr txBox="1"/>
          <p:nvPr/>
        </p:nvSpPr>
        <p:spPr>
          <a:xfrm>
            <a:off x="4870603" y="3426207"/>
            <a:ext cx="519418" cy="456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spcBef>
                <a:spcPts val="200"/>
              </a:spcBef>
              <a:defRPr sz="3200"/>
            </a:lvl1pPr>
          </a:lstStyle>
          <a:p>
            <a:pPr/>
            <a:r>
              <a:t>…</a:t>
            </a:r>
          </a:p>
        </p:txBody>
      </p:sp>
      <p:grpSp>
        <p:nvGrpSpPr>
          <p:cNvPr id="806" name="Rounded Rectangle 14"/>
          <p:cNvGrpSpPr/>
          <p:nvPr/>
        </p:nvGrpSpPr>
        <p:grpSpPr>
          <a:xfrm>
            <a:off x="1903328" y="2986131"/>
            <a:ext cx="444616" cy="1449805"/>
            <a:chOff x="0" y="0"/>
            <a:chExt cx="444615" cy="1449804"/>
          </a:xfrm>
        </p:grpSpPr>
        <p:sp>
          <p:nvSpPr>
            <p:cNvPr id="804" name="Rounded Rectangle"/>
            <p:cNvSpPr/>
            <p:nvPr/>
          </p:nvSpPr>
          <p:spPr>
            <a:xfrm rot="16200000">
              <a:off x="-502595" y="502594"/>
              <a:ext cx="1449806" cy="444617"/>
            </a:xfrm>
            <a:prstGeom prst="roundRect">
              <a:avLst>
                <a:gd name="adj" fmla="val 16667"/>
              </a:avLst>
            </a:prstGeom>
            <a:solidFill>
              <a:srgbClr val="6E5F11"/>
            </a:solidFill>
            <a:ln w="190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5999"/>
                </a:lnSpc>
              </a:pPr>
            </a:p>
          </p:txBody>
        </p:sp>
        <p:sp>
          <p:nvSpPr>
            <p:cNvPr id="805" name="New Data"/>
            <p:cNvSpPr txBox="1"/>
            <p:nvPr/>
          </p:nvSpPr>
          <p:spPr>
            <a:xfrm rot="16200000">
              <a:off x="-471366" y="537310"/>
              <a:ext cx="1387347" cy="375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ctr">
              <a:spAutoFit/>
            </a:bodyPr>
            <a:lstStyle>
              <a:lvl1pPr algn="ctr">
                <a:lnSpc>
                  <a:spcPct val="105999"/>
                </a:lnSpc>
                <a:defRPr b="1">
                  <a:solidFill>
                    <a:srgbClr val="FFFFFF"/>
                  </a:solidFill>
                </a:defRPr>
              </a:lvl1pPr>
            </a:lstStyle>
            <a:p>
              <a:pPr/>
              <a:r>
                <a:t>New Data</a:t>
              </a:r>
            </a:p>
          </p:txBody>
        </p:sp>
      </p:grpSp>
      <p:grpSp>
        <p:nvGrpSpPr>
          <p:cNvPr id="809" name="Rounded Rectangle 15"/>
          <p:cNvGrpSpPr/>
          <p:nvPr/>
        </p:nvGrpSpPr>
        <p:grpSpPr>
          <a:xfrm>
            <a:off x="2650175" y="4204165"/>
            <a:ext cx="954946" cy="413763"/>
            <a:chOff x="0" y="0"/>
            <a:chExt cx="954945" cy="413762"/>
          </a:xfrm>
        </p:grpSpPr>
        <p:sp>
          <p:nvSpPr>
            <p:cNvPr id="807" name="Rounded Rectangle"/>
            <p:cNvSpPr/>
            <p:nvPr/>
          </p:nvSpPr>
          <p:spPr>
            <a:xfrm>
              <a:off x="0" y="0"/>
              <a:ext cx="954946" cy="413763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5999"/>
                </a:lnSpc>
                <a:defRPr b="1"/>
              </a:pPr>
            </a:p>
          </p:txBody>
        </p:sp>
        <p:sp>
          <p:nvSpPr>
            <p:cNvPr id="808" name="P1"/>
            <p:cNvSpPr txBox="1"/>
            <p:nvPr/>
          </p:nvSpPr>
          <p:spPr>
            <a:xfrm>
              <a:off x="29722" y="2398"/>
              <a:ext cx="895501" cy="408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ctr">
              <a:spAutoFit/>
            </a:bodyPr>
            <a:lstStyle/>
            <a:p>
              <a:pPr algn="ctr">
                <a:lnSpc>
                  <a:spcPct val="105999"/>
                </a:lnSpc>
                <a:defRPr b="1"/>
              </a:pPr>
              <a:r>
                <a:t>P</a:t>
              </a:r>
              <a:r>
                <a:rPr baseline="-25000"/>
                <a:t>1</a:t>
              </a:r>
            </a:p>
          </p:txBody>
        </p:sp>
      </p:grpSp>
      <p:grpSp>
        <p:nvGrpSpPr>
          <p:cNvPr id="812" name="Rounded Rectangle 16"/>
          <p:cNvGrpSpPr/>
          <p:nvPr/>
        </p:nvGrpSpPr>
        <p:grpSpPr>
          <a:xfrm>
            <a:off x="3866579" y="4204165"/>
            <a:ext cx="954946" cy="413763"/>
            <a:chOff x="0" y="0"/>
            <a:chExt cx="954945" cy="413762"/>
          </a:xfrm>
        </p:grpSpPr>
        <p:sp>
          <p:nvSpPr>
            <p:cNvPr id="810" name="Rounded Rectangle"/>
            <p:cNvSpPr/>
            <p:nvPr/>
          </p:nvSpPr>
          <p:spPr>
            <a:xfrm>
              <a:off x="0" y="0"/>
              <a:ext cx="954946" cy="413763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5999"/>
                </a:lnSpc>
                <a:defRPr b="1"/>
              </a:pPr>
            </a:p>
          </p:txBody>
        </p:sp>
        <p:sp>
          <p:nvSpPr>
            <p:cNvPr id="811" name="P2"/>
            <p:cNvSpPr txBox="1"/>
            <p:nvPr/>
          </p:nvSpPr>
          <p:spPr>
            <a:xfrm>
              <a:off x="29722" y="2398"/>
              <a:ext cx="895501" cy="408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ctr">
              <a:spAutoFit/>
            </a:bodyPr>
            <a:lstStyle/>
            <a:p>
              <a:pPr algn="ctr">
                <a:lnSpc>
                  <a:spcPct val="105999"/>
                </a:lnSpc>
                <a:defRPr b="1"/>
              </a:pPr>
              <a:r>
                <a:t>P</a:t>
              </a:r>
              <a:r>
                <a:rPr baseline="-25000"/>
                <a:t>2</a:t>
              </a:r>
            </a:p>
          </p:txBody>
        </p:sp>
      </p:grpSp>
      <p:grpSp>
        <p:nvGrpSpPr>
          <p:cNvPr id="815" name="Rounded Rectangle 17"/>
          <p:cNvGrpSpPr/>
          <p:nvPr/>
        </p:nvGrpSpPr>
        <p:grpSpPr>
          <a:xfrm>
            <a:off x="5384879" y="4204165"/>
            <a:ext cx="954946" cy="413763"/>
            <a:chOff x="0" y="0"/>
            <a:chExt cx="954945" cy="413762"/>
          </a:xfrm>
        </p:grpSpPr>
        <p:sp>
          <p:nvSpPr>
            <p:cNvPr id="813" name="Rounded Rectangle"/>
            <p:cNvSpPr/>
            <p:nvPr/>
          </p:nvSpPr>
          <p:spPr>
            <a:xfrm>
              <a:off x="0" y="0"/>
              <a:ext cx="954946" cy="413763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 w="19050" cap="flat">
              <a:solidFill>
                <a:schemeClr val="accent4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5999"/>
                </a:lnSpc>
                <a:defRPr b="1"/>
              </a:pPr>
            </a:p>
          </p:txBody>
        </p:sp>
        <p:sp>
          <p:nvSpPr>
            <p:cNvPr id="814" name="Pm"/>
            <p:cNvSpPr txBox="1"/>
            <p:nvPr/>
          </p:nvSpPr>
          <p:spPr>
            <a:xfrm>
              <a:off x="29722" y="2398"/>
              <a:ext cx="895501" cy="4089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ctr">
              <a:spAutoFit/>
            </a:bodyPr>
            <a:lstStyle/>
            <a:p>
              <a:pPr algn="ctr">
                <a:lnSpc>
                  <a:spcPct val="105999"/>
                </a:lnSpc>
                <a:defRPr b="1"/>
              </a:pPr>
              <a:r>
                <a:t>P</a:t>
              </a:r>
              <a:r>
                <a:rPr baseline="-25000"/>
                <a:t>m</a:t>
              </a:r>
            </a:p>
          </p:txBody>
        </p:sp>
      </p:grpSp>
      <p:sp>
        <p:nvSpPr>
          <p:cNvPr id="816" name="TextBox 23"/>
          <p:cNvSpPr txBox="1"/>
          <p:nvPr/>
        </p:nvSpPr>
        <p:spPr>
          <a:xfrm>
            <a:off x="4870603" y="3995082"/>
            <a:ext cx="519418" cy="4566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spcBef>
                <a:spcPts val="200"/>
              </a:spcBef>
              <a:defRPr sz="3200"/>
            </a:lvl1pPr>
          </a:lstStyle>
          <a:p>
            <a:pPr/>
            <a:r>
              <a:t>…</a:t>
            </a:r>
          </a:p>
        </p:txBody>
      </p:sp>
      <p:sp>
        <p:nvSpPr>
          <p:cNvPr id="817" name="Isosceles Triangle 24"/>
          <p:cNvSpPr/>
          <p:nvPr/>
        </p:nvSpPr>
        <p:spPr>
          <a:xfrm rot="10800000">
            <a:off x="2646803" y="4903811"/>
            <a:ext cx="3689653" cy="494952"/>
          </a:xfrm>
          <a:prstGeom prst="triangl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818" name="TextBox 25"/>
          <p:cNvSpPr txBox="1"/>
          <p:nvPr/>
        </p:nvSpPr>
        <p:spPr>
          <a:xfrm>
            <a:off x="3955117" y="4967039"/>
            <a:ext cx="1057014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spcBef>
                <a:spcPts val="200"/>
              </a:spcBef>
              <a:defRPr b="1" sz="1600">
                <a:solidFill>
                  <a:srgbClr val="FFFFFF"/>
                </a:solidFill>
              </a:defRPr>
            </a:lvl1pPr>
          </a:lstStyle>
          <a:p>
            <a:pPr/>
            <a:r>
              <a:t>Voting</a:t>
            </a:r>
          </a:p>
        </p:txBody>
      </p:sp>
      <p:grpSp>
        <p:nvGrpSpPr>
          <p:cNvPr id="821" name="Oval 26"/>
          <p:cNvGrpSpPr/>
          <p:nvPr/>
        </p:nvGrpSpPr>
        <p:grpSpPr>
          <a:xfrm>
            <a:off x="4034428" y="5743590"/>
            <a:ext cx="914401" cy="914401"/>
            <a:chOff x="0" y="0"/>
            <a:chExt cx="914400" cy="914400"/>
          </a:xfrm>
        </p:grpSpPr>
        <p:sp>
          <p:nvSpPr>
            <p:cNvPr id="819" name="Circle"/>
            <p:cNvSpPr/>
            <p:nvPr/>
          </p:nvSpPr>
          <p:spPr>
            <a:xfrm>
              <a:off x="0" y="0"/>
              <a:ext cx="914400" cy="914400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5999"/>
                </a:lnSpc>
              </a:pPr>
            </a:p>
          </p:txBody>
        </p:sp>
        <p:sp>
          <p:nvSpPr>
            <p:cNvPr id="820" name="P"/>
            <p:cNvSpPr txBox="1"/>
            <p:nvPr/>
          </p:nvSpPr>
          <p:spPr>
            <a:xfrm>
              <a:off x="133910" y="257323"/>
              <a:ext cx="646580" cy="3997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ctr">
              <a:spAutoFit/>
            </a:bodyPr>
            <a:lstStyle>
              <a:lvl1pPr algn="ctr">
                <a:lnSpc>
                  <a:spcPct val="105999"/>
                </a:lnSpc>
                <a:defRPr b="1" sz="1600">
                  <a:solidFill>
                    <a:srgbClr val="FFFFFF"/>
                  </a:solidFill>
                </a:defRPr>
              </a:lvl1pPr>
            </a:lstStyle>
            <a:p>
              <a:pPr/>
              <a:r>
                <a:t>P</a:t>
              </a:r>
            </a:p>
          </p:txBody>
        </p:sp>
      </p:grpSp>
      <p:sp>
        <p:nvSpPr>
          <p:cNvPr id="873" name="Straight Arrow Connector 27"/>
          <p:cNvSpPr/>
          <p:nvPr/>
        </p:nvSpPr>
        <p:spPr>
          <a:xfrm>
            <a:off x="2357353" y="3711117"/>
            <a:ext cx="279927" cy="1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rgbClr val="DCDEE0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874" name="Straight Arrow Connector 28"/>
          <p:cNvSpPr/>
          <p:nvPr/>
        </p:nvSpPr>
        <p:spPr>
          <a:xfrm>
            <a:off x="3570890" y="2554289"/>
            <a:ext cx="550571" cy="2525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rgbClr val="DCDEE0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875" name="Straight Arrow Connector 29"/>
          <p:cNvSpPr/>
          <p:nvPr/>
        </p:nvSpPr>
        <p:spPr>
          <a:xfrm>
            <a:off x="4430452" y="2554289"/>
            <a:ext cx="99993" cy="241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rgbClr val="DCDEE0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876" name="Straight Arrow Connector 30"/>
          <p:cNvSpPr/>
          <p:nvPr/>
        </p:nvSpPr>
        <p:spPr>
          <a:xfrm>
            <a:off x="5040934" y="2554289"/>
            <a:ext cx="431061" cy="2410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rgbClr val="DCDEE0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877" name="Straight Arrow Connector 31"/>
          <p:cNvSpPr/>
          <p:nvPr/>
        </p:nvSpPr>
        <p:spPr>
          <a:xfrm>
            <a:off x="3124277" y="3228330"/>
            <a:ext cx="1" cy="266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0" y="7200"/>
                  <a:pt x="0" y="14400"/>
                  <a:pt x="21600" y="21600"/>
                </a:cubicBezTo>
              </a:path>
            </a:pathLst>
          </a:custGeom>
          <a:ln>
            <a:solidFill>
              <a:srgbClr val="DCDEE0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878" name="Straight Arrow Connector 32"/>
          <p:cNvSpPr/>
          <p:nvPr/>
        </p:nvSpPr>
        <p:spPr>
          <a:xfrm>
            <a:off x="3125320" y="3927980"/>
            <a:ext cx="1286" cy="266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rgbClr val="DCDEE0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879" name="Straight Arrow Connector 33"/>
          <p:cNvSpPr/>
          <p:nvPr/>
        </p:nvSpPr>
        <p:spPr>
          <a:xfrm>
            <a:off x="4340681" y="3228330"/>
            <a:ext cx="2" cy="266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rgbClr val="DCDEE0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880" name="Straight Arrow Connector 34"/>
          <p:cNvSpPr/>
          <p:nvPr/>
        </p:nvSpPr>
        <p:spPr>
          <a:xfrm>
            <a:off x="4341724" y="3927980"/>
            <a:ext cx="1286" cy="266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rgbClr val="DCDEE0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881" name="Straight Arrow Connector 35"/>
          <p:cNvSpPr/>
          <p:nvPr/>
        </p:nvSpPr>
        <p:spPr>
          <a:xfrm>
            <a:off x="5858982" y="3228330"/>
            <a:ext cx="1" cy="266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21600" y="7200"/>
                  <a:pt x="21600" y="14400"/>
                  <a:pt x="21600" y="21600"/>
                </a:cubicBezTo>
              </a:path>
            </a:pathLst>
          </a:custGeom>
          <a:ln>
            <a:solidFill>
              <a:srgbClr val="DCDEE0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882" name="Straight Arrow Connector 36"/>
          <p:cNvSpPr/>
          <p:nvPr/>
        </p:nvSpPr>
        <p:spPr>
          <a:xfrm>
            <a:off x="5860025" y="3927980"/>
            <a:ext cx="1285" cy="2666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>
            <a:solidFill>
              <a:srgbClr val="DCDEE0"/>
            </a:solidFill>
            <a:tailEnd type="triangle"/>
          </a:ln>
        </p:spPr>
        <p:txBody>
          <a:bodyPr/>
          <a:lstStyle/>
          <a:p>
            <a:pPr/>
          </a:p>
        </p:txBody>
      </p:sp>
      <p:sp>
        <p:nvSpPr>
          <p:cNvPr id="832" name="Straight Arrow Connector 37"/>
          <p:cNvSpPr/>
          <p:nvPr/>
        </p:nvSpPr>
        <p:spPr>
          <a:xfrm flipH="1">
            <a:off x="3124276" y="4617927"/>
            <a:ext cx="3372" cy="285513"/>
          </a:xfrm>
          <a:prstGeom prst="line">
            <a:avLst/>
          </a:prstGeom>
          <a:ln>
            <a:solidFill>
              <a:srgbClr val="DCDEE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33" name="Straight Arrow Connector 38"/>
          <p:cNvSpPr/>
          <p:nvPr/>
        </p:nvSpPr>
        <p:spPr>
          <a:xfrm flipH="1">
            <a:off x="4340681" y="4617927"/>
            <a:ext cx="3372" cy="285513"/>
          </a:xfrm>
          <a:prstGeom prst="line">
            <a:avLst/>
          </a:prstGeom>
          <a:ln>
            <a:solidFill>
              <a:srgbClr val="DCDEE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34" name="Straight Arrow Connector 39"/>
          <p:cNvSpPr/>
          <p:nvPr/>
        </p:nvSpPr>
        <p:spPr>
          <a:xfrm flipH="1">
            <a:off x="5858981" y="4617927"/>
            <a:ext cx="3372" cy="285513"/>
          </a:xfrm>
          <a:prstGeom prst="line">
            <a:avLst/>
          </a:prstGeom>
          <a:ln>
            <a:solidFill>
              <a:srgbClr val="DCDEE0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883" name="Straight Arrow Connector 40"/>
          <p:cNvSpPr/>
          <p:nvPr/>
        </p:nvSpPr>
        <p:spPr>
          <a:xfrm>
            <a:off x="4491629" y="5398762"/>
            <a:ext cx="1" cy="344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>
            <a:solidFill>
              <a:srgbClr val="DCDEE0"/>
            </a:solidFill>
            <a:tailEnd type="triangle"/>
          </a:ln>
        </p:spPr>
        <p:txBody>
          <a:bodyPr/>
          <a:lstStyle/>
          <a:p>
            <a:pPr/>
          </a:p>
        </p:txBody>
      </p:sp>
      <p:grpSp>
        <p:nvGrpSpPr>
          <p:cNvPr id="838" name="Group 41"/>
          <p:cNvGrpSpPr/>
          <p:nvPr/>
        </p:nvGrpSpPr>
        <p:grpSpPr>
          <a:xfrm>
            <a:off x="7255688" y="5668731"/>
            <a:ext cx="3361509" cy="1413753"/>
            <a:chOff x="0" y="0"/>
            <a:chExt cx="3361508" cy="1413752"/>
          </a:xfrm>
        </p:grpSpPr>
        <p:sp>
          <p:nvSpPr>
            <p:cNvPr id="836" name="TextBox 42"/>
            <p:cNvSpPr txBox="1"/>
            <p:nvPr/>
          </p:nvSpPr>
          <p:spPr>
            <a:xfrm>
              <a:off x="9666" y="275323"/>
              <a:ext cx="3351843" cy="11384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marL="171450" indent="-171450">
                <a:spcBef>
                  <a:spcPts val="200"/>
                </a:spcBef>
                <a:buSzPct val="100000"/>
                <a:buFont typeface="Arial"/>
                <a:buChar char="•"/>
                <a:defRPr sz="1100"/>
              </a:pPr>
              <a:r>
                <a:t>The final prediction is based on a vote (for classification) or averaging (for a regression) among the various individual predictions</a:t>
              </a:r>
            </a:p>
            <a:p>
              <a:pPr marL="171450" indent="-171450">
                <a:spcBef>
                  <a:spcPts val="200"/>
                </a:spcBef>
                <a:buSzPct val="100000"/>
                <a:buFont typeface="Arial"/>
                <a:buChar char="•"/>
                <a:defRPr sz="1100"/>
              </a:pPr>
              <a:r>
                <a:t>The degree of variance reduction due to the bootstrap depends on the type of classifier chosen</a:t>
              </a:r>
            </a:p>
            <a:p>
              <a:pPr marL="171450" indent="-171450">
                <a:spcBef>
                  <a:spcPts val="200"/>
                </a:spcBef>
                <a:buSzPct val="100000"/>
                <a:buFont typeface="Arial"/>
                <a:buChar char="•"/>
                <a:defRPr sz="1100"/>
              </a:pPr>
            </a:p>
          </p:txBody>
        </p:sp>
        <p:sp>
          <p:nvSpPr>
            <p:cNvPr id="837" name="TextBox 43"/>
            <p:cNvSpPr txBox="1"/>
            <p:nvPr/>
          </p:nvSpPr>
          <p:spPr>
            <a:xfrm>
              <a:off x="0" y="0"/>
              <a:ext cx="1722602" cy="14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spcBef>
                  <a:spcPts val="200"/>
                </a:spcBef>
                <a:defRPr b="1" sz="1100"/>
              </a:lvl1pPr>
            </a:lstStyle>
            <a:p>
              <a:pPr/>
              <a:r>
                <a:t>Final Prediction</a:t>
              </a:r>
            </a:p>
          </p:txBody>
        </p:sp>
      </p:grpSp>
      <p:grpSp>
        <p:nvGrpSpPr>
          <p:cNvPr id="841" name="Group 44"/>
          <p:cNvGrpSpPr/>
          <p:nvPr/>
        </p:nvGrpSpPr>
        <p:grpSpPr>
          <a:xfrm>
            <a:off x="7233919" y="2322499"/>
            <a:ext cx="3337559" cy="1100782"/>
            <a:chOff x="0" y="0"/>
            <a:chExt cx="3337557" cy="1100780"/>
          </a:xfrm>
        </p:grpSpPr>
        <p:sp>
          <p:nvSpPr>
            <p:cNvPr id="839" name="TextBox 45"/>
            <p:cNvSpPr txBox="1"/>
            <p:nvPr/>
          </p:nvSpPr>
          <p:spPr>
            <a:xfrm>
              <a:off x="21770" y="0"/>
              <a:ext cx="1644225" cy="14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spcBef>
                  <a:spcPts val="200"/>
                </a:spcBef>
                <a:defRPr b="1" sz="1100"/>
              </a:lvl1pPr>
            </a:lstStyle>
            <a:p>
              <a:pPr/>
              <a:r>
                <a:t>Bootstrap samples</a:t>
              </a:r>
            </a:p>
          </p:txBody>
        </p:sp>
        <p:sp>
          <p:nvSpPr>
            <p:cNvPr id="840" name="Rectangle 46"/>
            <p:cNvSpPr txBox="1"/>
            <p:nvPr/>
          </p:nvSpPr>
          <p:spPr>
            <a:xfrm>
              <a:off x="0" y="199968"/>
              <a:ext cx="3337559" cy="9008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171450" indent="-171450">
                <a:spcBef>
                  <a:spcPts val="200"/>
                </a:spcBef>
                <a:buSzPct val="100000"/>
                <a:buFont typeface="Arial"/>
                <a:buChar char="•"/>
                <a:defRPr sz="1100"/>
              </a:pPr>
              <a:r>
                <a:t>Draw multiple bootstrapped datasets (sample one point at a time with replacement) from our original training dataset</a:t>
              </a:r>
            </a:p>
            <a:p>
              <a:pPr marL="171450" indent="-171450">
                <a:spcBef>
                  <a:spcPts val="200"/>
                </a:spcBef>
                <a:buSzPct val="100000"/>
                <a:buFont typeface="Arial"/>
                <a:buChar char="•"/>
                <a:defRPr sz="1100"/>
              </a:pPr>
              <a:r>
                <a:t>The process creates m datasets (T</a:t>
              </a:r>
              <a:r>
                <a:rPr baseline="-25000"/>
                <a:t>1</a:t>
              </a:r>
              <a:r>
                <a:t>,T</a:t>
              </a:r>
              <a:r>
                <a:rPr baseline="-25000"/>
                <a:t>2</a:t>
              </a:r>
              <a:r>
                <a:t>,</a:t>
              </a:r>
              <a:r>
                <a:t>…</a:t>
              </a:r>
              <a:r>
                <a:t>,T</a:t>
              </a:r>
              <a:r>
                <a:rPr baseline="-25000"/>
                <a:t>m</a:t>
              </a:r>
              <a:r>
                <a:t>) of equal length to the original</a:t>
              </a:r>
            </a:p>
          </p:txBody>
        </p:sp>
      </p:grpSp>
      <p:grpSp>
        <p:nvGrpSpPr>
          <p:cNvPr id="844" name="Group 47"/>
          <p:cNvGrpSpPr/>
          <p:nvPr/>
        </p:nvGrpSpPr>
        <p:grpSpPr>
          <a:xfrm>
            <a:off x="7233920" y="3785001"/>
            <a:ext cx="3337558" cy="933080"/>
            <a:chOff x="0" y="0"/>
            <a:chExt cx="3337557" cy="933078"/>
          </a:xfrm>
        </p:grpSpPr>
        <p:sp>
          <p:nvSpPr>
            <p:cNvPr id="842" name="TextBox 48"/>
            <p:cNvSpPr txBox="1"/>
            <p:nvPr/>
          </p:nvSpPr>
          <p:spPr>
            <a:xfrm>
              <a:off x="21770" y="0"/>
              <a:ext cx="1835813" cy="14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spcBef>
                  <a:spcPts val="200"/>
                </a:spcBef>
                <a:defRPr b="1" sz="1100"/>
              </a:lvl1pPr>
            </a:lstStyle>
            <a:p>
              <a:pPr/>
              <a:r>
                <a:t>Classification Models</a:t>
              </a:r>
            </a:p>
          </p:txBody>
        </p:sp>
        <p:sp>
          <p:nvSpPr>
            <p:cNvPr id="843" name="Rectangle 49"/>
            <p:cNvSpPr txBox="1"/>
            <p:nvPr/>
          </p:nvSpPr>
          <p:spPr>
            <a:xfrm>
              <a:off x="0" y="184665"/>
              <a:ext cx="3337559" cy="74841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171450" indent="-171450">
                <a:spcBef>
                  <a:spcPts val="200"/>
                </a:spcBef>
                <a:buSzPct val="100000"/>
                <a:buFont typeface="Arial"/>
                <a:buChar char="•"/>
                <a:defRPr sz="1100"/>
              </a:pPr>
              <a:r>
                <a:t>Build a series of classifiers (C</a:t>
              </a:r>
              <a:r>
                <a:rPr baseline="-25000"/>
                <a:t>1</a:t>
              </a:r>
              <a:r>
                <a:t>,C</a:t>
              </a:r>
              <a:r>
                <a:rPr baseline="-25000"/>
                <a:t>2</a:t>
              </a:r>
              <a:r>
                <a:t>,</a:t>
              </a:r>
              <a:r>
                <a:t>…</a:t>
              </a:r>
              <a:r>
                <a:t>,C</a:t>
              </a:r>
              <a:r>
                <a:rPr baseline="-25000"/>
                <a:t>m</a:t>
              </a:r>
              <a:r>
                <a:t>) from the samples above</a:t>
              </a:r>
            </a:p>
            <a:p>
              <a:pPr marL="171450" indent="-171450">
                <a:spcBef>
                  <a:spcPts val="200"/>
                </a:spcBef>
                <a:buSzPct val="100000"/>
                <a:buFont typeface="Arial"/>
                <a:buChar char="•"/>
                <a:defRPr sz="1100"/>
              </a:pPr>
              <a:r>
                <a:t>No requirement on the type of classifiers used (but usually trees)</a:t>
              </a:r>
            </a:p>
          </p:txBody>
        </p:sp>
      </p:grpSp>
      <p:grpSp>
        <p:nvGrpSpPr>
          <p:cNvPr id="847" name="Group 50"/>
          <p:cNvGrpSpPr/>
          <p:nvPr/>
        </p:nvGrpSpPr>
        <p:grpSpPr>
          <a:xfrm>
            <a:off x="7233443" y="4872242"/>
            <a:ext cx="3338035" cy="595981"/>
            <a:chOff x="0" y="0"/>
            <a:chExt cx="3338033" cy="595979"/>
          </a:xfrm>
        </p:grpSpPr>
        <p:sp>
          <p:nvSpPr>
            <p:cNvPr id="845" name="TextBox 51"/>
            <p:cNvSpPr txBox="1"/>
            <p:nvPr/>
          </p:nvSpPr>
          <p:spPr>
            <a:xfrm>
              <a:off x="23346" y="0"/>
              <a:ext cx="1207838" cy="147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spcBef>
                  <a:spcPts val="200"/>
                </a:spcBef>
                <a:defRPr b="1" sz="1100"/>
              </a:lvl1pPr>
            </a:lstStyle>
            <a:p>
              <a:pPr/>
              <a:r>
                <a:t>Predictions</a:t>
              </a:r>
            </a:p>
          </p:txBody>
        </p:sp>
        <p:sp>
          <p:nvSpPr>
            <p:cNvPr id="846" name="Rectangle 52"/>
            <p:cNvSpPr txBox="1"/>
            <p:nvPr/>
          </p:nvSpPr>
          <p:spPr>
            <a:xfrm>
              <a:off x="0" y="204309"/>
              <a:ext cx="3338035" cy="3916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marL="171450" indent="-171450">
                <a:spcBef>
                  <a:spcPts val="200"/>
                </a:spcBef>
                <a:buSzPct val="100000"/>
                <a:buFont typeface="Arial"/>
                <a:buChar char="•"/>
                <a:defRPr sz="1100"/>
              </a:lvl1pPr>
            </a:lstStyle>
            <a:p>
              <a:pPr/>
              <a:r>
                <a:t>As new data comes in it gets scored by each model</a:t>
              </a:r>
            </a:p>
          </p:txBody>
        </p:sp>
      </p:grpSp>
      <p:grpSp>
        <p:nvGrpSpPr>
          <p:cNvPr id="850" name="Oval 53"/>
          <p:cNvGrpSpPr/>
          <p:nvPr/>
        </p:nvGrpSpPr>
        <p:grpSpPr>
          <a:xfrm>
            <a:off x="6147486" y="2681688"/>
            <a:ext cx="287385" cy="313347"/>
            <a:chOff x="0" y="0"/>
            <a:chExt cx="287384" cy="313345"/>
          </a:xfrm>
        </p:grpSpPr>
        <p:sp>
          <p:nvSpPr>
            <p:cNvPr id="848" name="Circle"/>
            <p:cNvSpPr/>
            <p:nvPr/>
          </p:nvSpPr>
          <p:spPr>
            <a:xfrm>
              <a:off x="0" y="12981"/>
              <a:ext cx="287385" cy="287385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5999"/>
                </a:lnSpc>
              </a:pPr>
            </a:p>
          </p:txBody>
        </p:sp>
        <p:sp>
          <p:nvSpPr>
            <p:cNvPr id="849" name="1"/>
            <p:cNvSpPr txBox="1"/>
            <p:nvPr/>
          </p:nvSpPr>
          <p:spPr>
            <a:xfrm>
              <a:off x="42086" y="0"/>
              <a:ext cx="203212" cy="3133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ctr">
              <a:spAutoFit/>
            </a:bodyPr>
            <a:lstStyle>
              <a:lvl1pPr algn="ctr">
                <a:lnSpc>
                  <a:spcPct val="105999"/>
                </a:lnSpc>
                <a:defRPr b="1"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853" name="Oval 54"/>
          <p:cNvGrpSpPr/>
          <p:nvPr/>
        </p:nvGrpSpPr>
        <p:grpSpPr>
          <a:xfrm>
            <a:off x="6147486" y="3407679"/>
            <a:ext cx="287385" cy="313347"/>
            <a:chOff x="0" y="0"/>
            <a:chExt cx="287384" cy="313345"/>
          </a:xfrm>
        </p:grpSpPr>
        <p:sp>
          <p:nvSpPr>
            <p:cNvPr id="851" name="Circle"/>
            <p:cNvSpPr/>
            <p:nvPr/>
          </p:nvSpPr>
          <p:spPr>
            <a:xfrm>
              <a:off x="0" y="12981"/>
              <a:ext cx="287385" cy="287385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5999"/>
                </a:lnSpc>
              </a:pPr>
            </a:p>
          </p:txBody>
        </p:sp>
        <p:sp>
          <p:nvSpPr>
            <p:cNvPr id="852" name="2"/>
            <p:cNvSpPr txBox="1"/>
            <p:nvPr/>
          </p:nvSpPr>
          <p:spPr>
            <a:xfrm>
              <a:off x="42086" y="0"/>
              <a:ext cx="203212" cy="3133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ctr">
              <a:spAutoFit/>
            </a:bodyPr>
            <a:lstStyle>
              <a:lvl1pPr algn="ctr">
                <a:lnSpc>
                  <a:spcPct val="105999"/>
                </a:lnSpc>
                <a:defRPr b="1"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856" name="Oval 55"/>
          <p:cNvGrpSpPr/>
          <p:nvPr/>
        </p:nvGrpSpPr>
        <p:grpSpPr>
          <a:xfrm>
            <a:off x="6147486" y="4060553"/>
            <a:ext cx="287385" cy="313347"/>
            <a:chOff x="0" y="0"/>
            <a:chExt cx="287384" cy="313345"/>
          </a:xfrm>
        </p:grpSpPr>
        <p:sp>
          <p:nvSpPr>
            <p:cNvPr id="854" name="Circle"/>
            <p:cNvSpPr/>
            <p:nvPr/>
          </p:nvSpPr>
          <p:spPr>
            <a:xfrm>
              <a:off x="0" y="12981"/>
              <a:ext cx="287385" cy="287385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5999"/>
                </a:lnSpc>
              </a:pPr>
            </a:p>
          </p:txBody>
        </p:sp>
        <p:sp>
          <p:nvSpPr>
            <p:cNvPr id="855" name="3"/>
            <p:cNvSpPr txBox="1"/>
            <p:nvPr/>
          </p:nvSpPr>
          <p:spPr>
            <a:xfrm>
              <a:off x="42086" y="0"/>
              <a:ext cx="203212" cy="3133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ctr">
              <a:spAutoFit/>
            </a:bodyPr>
            <a:lstStyle>
              <a:lvl1pPr algn="ctr">
                <a:lnSpc>
                  <a:spcPct val="105999"/>
                </a:lnSpc>
                <a:defRPr b="1"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859" name="Oval 56"/>
          <p:cNvGrpSpPr/>
          <p:nvPr/>
        </p:nvGrpSpPr>
        <p:grpSpPr>
          <a:xfrm>
            <a:off x="6147486" y="4764223"/>
            <a:ext cx="287385" cy="313347"/>
            <a:chOff x="0" y="0"/>
            <a:chExt cx="287384" cy="313345"/>
          </a:xfrm>
        </p:grpSpPr>
        <p:sp>
          <p:nvSpPr>
            <p:cNvPr id="857" name="Circle"/>
            <p:cNvSpPr/>
            <p:nvPr/>
          </p:nvSpPr>
          <p:spPr>
            <a:xfrm>
              <a:off x="0" y="12981"/>
              <a:ext cx="287385" cy="287385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5999"/>
                </a:lnSpc>
              </a:pPr>
            </a:p>
          </p:txBody>
        </p:sp>
        <p:sp>
          <p:nvSpPr>
            <p:cNvPr id="858" name="4"/>
            <p:cNvSpPr txBox="1"/>
            <p:nvPr/>
          </p:nvSpPr>
          <p:spPr>
            <a:xfrm>
              <a:off x="42086" y="0"/>
              <a:ext cx="203212" cy="3133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ctr">
              <a:spAutoFit/>
            </a:bodyPr>
            <a:lstStyle>
              <a:lvl1pPr algn="ctr">
                <a:lnSpc>
                  <a:spcPct val="105999"/>
                </a:lnSpc>
                <a:defRPr b="1"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  <p:sp>
        <p:nvSpPr>
          <p:cNvPr id="860" name="Straight Connector 57"/>
          <p:cNvSpPr/>
          <p:nvPr/>
        </p:nvSpPr>
        <p:spPr>
          <a:xfrm>
            <a:off x="6714097" y="2143808"/>
            <a:ext cx="23850" cy="5217686"/>
          </a:xfrm>
          <a:prstGeom prst="line">
            <a:avLst/>
          </a:prstGeom>
          <a:ln>
            <a:solidFill>
              <a:schemeClr val="accent4"/>
            </a:solidFill>
            <a:prstDash val="lgDash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863" name="Oval 58"/>
          <p:cNvGrpSpPr/>
          <p:nvPr/>
        </p:nvGrpSpPr>
        <p:grpSpPr>
          <a:xfrm>
            <a:off x="6853125" y="2286172"/>
            <a:ext cx="287385" cy="313347"/>
            <a:chOff x="0" y="0"/>
            <a:chExt cx="287384" cy="313345"/>
          </a:xfrm>
        </p:grpSpPr>
        <p:sp>
          <p:nvSpPr>
            <p:cNvPr id="861" name="Circle"/>
            <p:cNvSpPr/>
            <p:nvPr/>
          </p:nvSpPr>
          <p:spPr>
            <a:xfrm>
              <a:off x="0" y="12981"/>
              <a:ext cx="287385" cy="287385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5999"/>
                </a:lnSpc>
              </a:pPr>
            </a:p>
          </p:txBody>
        </p:sp>
        <p:sp>
          <p:nvSpPr>
            <p:cNvPr id="862" name="1"/>
            <p:cNvSpPr txBox="1"/>
            <p:nvPr/>
          </p:nvSpPr>
          <p:spPr>
            <a:xfrm>
              <a:off x="42086" y="0"/>
              <a:ext cx="203212" cy="3133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ctr">
              <a:spAutoFit/>
            </a:bodyPr>
            <a:lstStyle>
              <a:lvl1pPr algn="ctr">
                <a:lnSpc>
                  <a:spcPct val="105999"/>
                </a:lnSpc>
                <a:defRPr b="1"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1</a:t>
              </a:r>
            </a:p>
          </p:txBody>
        </p:sp>
      </p:grpSp>
      <p:grpSp>
        <p:nvGrpSpPr>
          <p:cNvPr id="866" name="Oval 59"/>
          <p:cNvGrpSpPr/>
          <p:nvPr/>
        </p:nvGrpSpPr>
        <p:grpSpPr>
          <a:xfrm>
            <a:off x="6853125" y="3722412"/>
            <a:ext cx="287385" cy="313347"/>
            <a:chOff x="0" y="0"/>
            <a:chExt cx="287384" cy="313345"/>
          </a:xfrm>
        </p:grpSpPr>
        <p:sp>
          <p:nvSpPr>
            <p:cNvPr id="864" name="Circle"/>
            <p:cNvSpPr/>
            <p:nvPr/>
          </p:nvSpPr>
          <p:spPr>
            <a:xfrm>
              <a:off x="0" y="12981"/>
              <a:ext cx="287385" cy="287385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5999"/>
                </a:lnSpc>
              </a:pPr>
            </a:p>
          </p:txBody>
        </p:sp>
        <p:sp>
          <p:nvSpPr>
            <p:cNvPr id="865" name="2"/>
            <p:cNvSpPr txBox="1"/>
            <p:nvPr/>
          </p:nvSpPr>
          <p:spPr>
            <a:xfrm>
              <a:off x="42086" y="0"/>
              <a:ext cx="203212" cy="3133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ctr">
              <a:spAutoFit/>
            </a:bodyPr>
            <a:lstStyle>
              <a:lvl1pPr algn="ctr">
                <a:lnSpc>
                  <a:spcPct val="105999"/>
                </a:lnSpc>
                <a:defRPr b="1"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2</a:t>
              </a:r>
            </a:p>
          </p:txBody>
        </p:sp>
      </p:grpSp>
      <p:grpSp>
        <p:nvGrpSpPr>
          <p:cNvPr id="869" name="Oval 60"/>
          <p:cNvGrpSpPr/>
          <p:nvPr/>
        </p:nvGrpSpPr>
        <p:grpSpPr>
          <a:xfrm>
            <a:off x="6853125" y="4808661"/>
            <a:ext cx="287385" cy="313346"/>
            <a:chOff x="0" y="0"/>
            <a:chExt cx="287384" cy="313345"/>
          </a:xfrm>
        </p:grpSpPr>
        <p:sp>
          <p:nvSpPr>
            <p:cNvPr id="867" name="Circle"/>
            <p:cNvSpPr/>
            <p:nvPr/>
          </p:nvSpPr>
          <p:spPr>
            <a:xfrm>
              <a:off x="0" y="12981"/>
              <a:ext cx="287385" cy="287385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5999"/>
                </a:lnSpc>
              </a:pPr>
            </a:p>
          </p:txBody>
        </p:sp>
        <p:sp>
          <p:nvSpPr>
            <p:cNvPr id="868" name="3"/>
            <p:cNvSpPr txBox="1"/>
            <p:nvPr/>
          </p:nvSpPr>
          <p:spPr>
            <a:xfrm>
              <a:off x="42086" y="0"/>
              <a:ext cx="203212" cy="3133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ctr">
              <a:spAutoFit/>
            </a:bodyPr>
            <a:lstStyle>
              <a:lvl1pPr algn="ctr">
                <a:lnSpc>
                  <a:spcPct val="105999"/>
                </a:lnSpc>
                <a:defRPr b="1"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3</a:t>
              </a:r>
            </a:p>
          </p:txBody>
        </p:sp>
      </p:grpSp>
      <p:grpSp>
        <p:nvGrpSpPr>
          <p:cNvPr id="872" name="Oval 61"/>
          <p:cNvGrpSpPr/>
          <p:nvPr/>
        </p:nvGrpSpPr>
        <p:grpSpPr>
          <a:xfrm>
            <a:off x="6853125" y="5618294"/>
            <a:ext cx="287385" cy="313347"/>
            <a:chOff x="0" y="0"/>
            <a:chExt cx="287384" cy="313345"/>
          </a:xfrm>
        </p:grpSpPr>
        <p:sp>
          <p:nvSpPr>
            <p:cNvPr id="870" name="Circle"/>
            <p:cNvSpPr/>
            <p:nvPr/>
          </p:nvSpPr>
          <p:spPr>
            <a:xfrm>
              <a:off x="0" y="12981"/>
              <a:ext cx="287385" cy="287385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05999"/>
                </a:lnSpc>
              </a:pPr>
            </a:p>
          </p:txBody>
        </p:sp>
        <p:sp>
          <p:nvSpPr>
            <p:cNvPr id="871" name="4"/>
            <p:cNvSpPr txBox="1"/>
            <p:nvPr/>
          </p:nvSpPr>
          <p:spPr>
            <a:xfrm>
              <a:off x="42086" y="0"/>
              <a:ext cx="203212" cy="3133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88900" tIns="88900" rIns="88900" bIns="88900" numCol="1" anchor="ctr">
              <a:spAutoFit/>
            </a:bodyPr>
            <a:lstStyle>
              <a:lvl1pPr algn="ctr">
                <a:lnSpc>
                  <a:spcPct val="105999"/>
                </a:lnSpc>
                <a:defRPr b="1" sz="1000">
                  <a:solidFill>
                    <a:srgbClr val="FFFFFF"/>
                  </a:solidFill>
                </a:defRPr>
              </a:lvl1pPr>
            </a:lstStyle>
            <a:p>
              <a:pPr/>
              <a:r>
                <a:t>4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Shape 744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BAGGING DECISION TREES</a:t>
            </a:r>
          </a:p>
        </p:txBody>
      </p:sp>
      <p:pic>
        <p:nvPicPr>
          <p:cNvPr id="886" name="Picture 62" descr="Picture 6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4316" y="1417248"/>
            <a:ext cx="2746033" cy="2491069"/>
          </a:xfrm>
          <a:prstGeom prst="rect">
            <a:avLst/>
          </a:prstGeom>
          <a:ln w="12700">
            <a:miter lim="400000"/>
          </a:ln>
        </p:spPr>
      </p:pic>
      <p:pic>
        <p:nvPicPr>
          <p:cNvPr id="887" name="Picture 63" descr="Picture 6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06469" y="1353411"/>
            <a:ext cx="2783701" cy="2618742"/>
          </a:xfrm>
          <a:prstGeom prst="rect">
            <a:avLst/>
          </a:prstGeom>
          <a:ln w="12700">
            <a:miter lim="400000"/>
          </a:ln>
        </p:spPr>
      </p:pic>
      <p:pic>
        <p:nvPicPr>
          <p:cNvPr id="888" name="Picture 64" descr="Picture 6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721600" y="1353411"/>
            <a:ext cx="2642788" cy="2625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889" name="Picture 65" descr="Picture 6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04316" y="4519858"/>
            <a:ext cx="2832458" cy="2755510"/>
          </a:xfrm>
          <a:prstGeom prst="rect">
            <a:avLst/>
          </a:prstGeom>
          <a:ln w="12700">
            <a:miter lim="400000"/>
          </a:ln>
        </p:spPr>
      </p:pic>
      <p:pic>
        <p:nvPicPr>
          <p:cNvPr id="890" name="Picture 66" descr="Picture 6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06469" y="4519858"/>
            <a:ext cx="2803894" cy="2595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891" name="Picture 67" descr="Picture 6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87846" y="4519858"/>
            <a:ext cx="2774220" cy="2619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459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OPENING</a:t>
            </a:r>
          </a:p>
        </p:txBody>
      </p:sp>
      <p:sp>
        <p:nvSpPr>
          <p:cNvPr id="380" name="Shape 460"/>
          <p:cNvSpPr txBox="1"/>
          <p:nvPr/>
        </p:nvSpPr>
        <p:spPr>
          <a:xfrm>
            <a:off x="635000" y="1473199"/>
            <a:ext cx="11734800" cy="3651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75000"/>
              </a:lnSpc>
              <a:defRPr b="1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DECISION TREES AND RANDOM FORESTS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Shape 744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PROS AND CONS OF BAGGING DECISION TREES</a:t>
            </a:r>
          </a:p>
        </p:txBody>
      </p:sp>
      <p:grpSp>
        <p:nvGrpSpPr>
          <p:cNvPr id="896" name="Rounded Rectangle 7"/>
          <p:cNvGrpSpPr/>
          <p:nvPr/>
        </p:nvGrpSpPr>
        <p:grpSpPr>
          <a:xfrm>
            <a:off x="2406225" y="1570320"/>
            <a:ext cx="3193900" cy="4995580"/>
            <a:chOff x="0" y="0"/>
            <a:chExt cx="3193899" cy="4995579"/>
          </a:xfrm>
        </p:grpSpPr>
        <p:sp>
          <p:nvSpPr>
            <p:cNvPr id="894" name="Rounded Rectangle"/>
            <p:cNvSpPr/>
            <p:nvPr/>
          </p:nvSpPr>
          <p:spPr>
            <a:xfrm>
              <a:off x="0" y="0"/>
              <a:ext cx="3193900" cy="49955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024A8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5" name="Reduces variance in comparison to regular decision trees…"/>
            <p:cNvSpPr txBox="1"/>
            <p:nvPr/>
          </p:nvSpPr>
          <p:spPr>
            <a:xfrm>
              <a:off x="214332" y="168612"/>
              <a:ext cx="2765235" cy="35137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1600"/>
              </a:pPr>
            </a:p>
            <a:p>
              <a:pPr marL="342900" indent="-342900">
                <a:buSzPct val="100000"/>
                <a:buFont typeface="Arial"/>
                <a:buChar char="•"/>
                <a:defRPr b="1" sz="1600"/>
              </a:pPr>
              <a:r>
                <a:t>Reduces variance </a:t>
              </a:r>
              <a:r>
                <a:rPr b="0"/>
                <a:t>in comparison to regular decision trees</a:t>
              </a:r>
              <a:endParaRPr>
                <a:solidFill>
                  <a:srgbClr val="FFFFFF"/>
                </a:solidFill>
              </a:endParaRPr>
            </a:p>
            <a:p>
              <a:pPr marL="342900" indent="-342900">
                <a:buSzPct val="100000"/>
                <a:buFont typeface="Arial"/>
                <a:buChar char="•"/>
                <a:defRPr sz="1600"/>
              </a:pPr>
            </a:p>
            <a:p>
              <a:pPr marL="342900" indent="-342900">
                <a:buSzPct val="100000"/>
                <a:buFont typeface="Arial"/>
                <a:buChar char="•"/>
                <a:defRPr sz="1600"/>
              </a:pPr>
              <a:r>
                <a:t>Can provide </a:t>
              </a:r>
              <a:r>
                <a:rPr b="1"/>
                <a:t>variable importance measures</a:t>
              </a:r>
              <a:endParaRPr>
                <a:solidFill>
                  <a:srgbClr val="FFFFFF"/>
                </a:solidFill>
              </a:endParaRPr>
            </a:p>
            <a:p>
              <a:pPr lvl="1">
                <a:defRPr sz="1600"/>
              </a:pPr>
            </a:p>
            <a:p>
              <a:pPr marL="342900" indent="-342900">
                <a:buSzPct val="100000"/>
                <a:buFont typeface="Arial"/>
                <a:buChar char="•"/>
                <a:defRPr sz="1600"/>
              </a:pPr>
              <a:r>
                <a:t>Can easily handle </a:t>
              </a:r>
              <a:r>
                <a:rPr b="1"/>
                <a:t>qualitative (categorical) features</a:t>
              </a:r>
              <a:endParaRPr>
                <a:solidFill>
                  <a:srgbClr val="FFFFFF"/>
                </a:solidFill>
              </a:endParaRPr>
            </a:p>
            <a:p>
              <a:pPr marL="342900" indent="-342900">
                <a:buSzPct val="100000"/>
                <a:buFont typeface="Arial"/>
                <a:buChar char="•"/>
                <a:defRPr sz="1600"/>
              </a:pPr>
            </a:p>
            <a:p>
              <a:pPr marL="342900" indent="-342900">
                <a:buSzPct val="100000"/>
                <a:buFont typeface="Arial"/>
                <a:buChar char="•"/>
                <a:defRPr sz="1600"/>
              </a:pPr>
              <a:r>
                <a:t>Out of bag (OOB) estimates can be used for </a:t>
              </a:r>
              <a:r>
                <a:rPr b="1"/>
                <a:t>model validation</a:t>
              </a:r>
            </a:p>
          </p:txBody>
        </p:sp>
      </p:grpSp>
      <p:grpSp>
        <p:nvGrpSpPr>
          <p:cNvPr id="899" name="Rounded Rectangle 9"/>
          <p:cNvGrpSpPr/>
          <p:nvPr/>
        </p:nvGrpSpPr>
        <p:grpSpPr>
          <a:xfrm>
            <a:off x="6731000" y="1570320"/>
            <a:ext cx="3193900" cy="4995580"/>
            <a:chOff x="0" y="0"/>
            <a:chExt cx="3193899" cy="4995579"/>
          </a:xfrm>
        </p:grpSpPr>
        <p:sp>
          <p:nvSpPr>
            <p:cNvPr id="897" name="Rounded Rectangle"/>
            <p:cNvSpPr/>
            <p:nvPr/>
          </p:nvSpPr>
          <p:spPr>
            <a:xfrm>
              <a:off x="0" y="0"/>
              <a:ext cx="3193900" cy="499558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400" cap="flat">
              <a:solidFill>
                <a:srgbClr val="024A8C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898" name="Bagged models can be more difficult to interpret than single decision trees…"/>
            <p:cNvSpPr txBox="1"/>
            <p:nvPr/>
          </p:nvSpPr>
          <p:spPr>
            <a:xfrm>
              <a:off x="214332" y="168612"/>
              <a:ext cx="2765235" cy="25993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342900" indent="-342900">
                <a:buSzPct val="100000"/>
                <a:buFont typeface="Arial"/>
                <a:buChar char="•"/>
                <a:defRPr sz="1600"/>
              </a:pPr>
            </a:p>
            <a:p>
              <a:pPr marL="342900" indent="-342900">
                <a:buSzPct val="100000"/>
                <a:buFont typeface="Arial"/>
                <a:buChar char="•"/>
                <a:defRPr sz="1600"/>
              </a:pPr>
              <a:r>
                <a:t>Bagged models can be </a:t>
              </a:r>
              <a:r>
                <a:rPr b="1"/>
                <a:t>more difficult to interpret </a:t>
              </a:r>
              <a:r>
                <a:t>than single decision trees</a:t>
              </a:r>
              <a:endParaRPr>
                <a:solidFill>
                  <a:srgbClr val="FFFFFF"/>
                </a:solidFill>
              </a:endParaRPr>
            </a:p>
            <a:p>
              <a:pPr marL="342900" indent="-342900">
                <a:buSzPct val="100000"/>
                <a:buFont typeface="Arial"/>
                <a:buChar char="•"/>
                <a:defRPr sz="1600"/>
              </a:pPr>
            </a:p>
            <a:p>
              <a:pPr marL="342900" indent="-342900">
                <a:buSzPct val="100000"/>
                <a:buFont typeface="Arial"/>
                <a:buChar char="•"/>
                <a:defRPr sz="1600"/>
              </a:pPr>
              <a:r>
                <a:t>When </a:t>
              </a:r>
              <a:r>
                <a:rPr b="1"/>
                <a:t>multiple predictors </a:t>
              </a:r>
              <a:r>
                <a:t>are used, it is not always clear </a:t>
              </a:r>
              <a:r>
                <a:rPr b="1"/>
                <a:t>which ones are important</a:t>
              </a:r>
              <a:r>
                <a:t> in a bagged model</a:t>
              </a:r>
            </a:p>
          </p:txBody>
        </p:sp>
      </p:grpSp>
      <p:sp>
        <p:nvSpPr>
          <p:cNvPr id="900" name="TextBox 13"/>
          <p:cNvSpPr txBox="1"/>
          <p:nvPr/>
        </p:nvSpPr>
        <p:spPr>
          <a:xfrm>
            <a:off x="2616200" y="1447210"/>
            <a:ext cx="2009153" cy="3456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spcBef>
                <a:spcPts val="200"/>
              </a:spcBef>
              <a:defRPr b="1" sz="2400"/>
            </a:lvl1pPr>
          </a:lstStyle>
          <a:p>
            <a:pPr/>
            <a:r>
              <a:t>Advantages</a:t>
            </a:r>
          </a:p>
        </p:txBody>
      </p:sp>
      <p:sp>
        <p:nvSpPr>
          <p:cNvPr id="901" name="TextBox 14"/>
          <p:cNvSpPr txBox="1"/>
          <p:nvPr/>
        </p:nvSpPr>
        <p:spPr>
          <a:xfrm>
            <a:off x="6883400" y="1465680"/>
            <a:ext cx="2354978" cy="34562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spcBef>
                <a:spcPts val="200"/>
              </a:spcBef>
              <a:defRPr b="1" sz="2400"/>
            </a:lvl1pPr>
          </a:lstStyle>
          <a:p>
            <a:pPr/>
            <a:r>
              <a:t>Disadvantages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Shape 744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BAGGING DECISION TREES</a:t>
            </a:r>
          </a:p>
        </p:txBody>
      </p:sp>
      <p:sp>
        <p:nvSpPr>
          <p:cNvPr id="904" name="Title 1"/>
          <p:cNvSpPr txBox="1"/>
          <p:nvPr/>
        </p:nvSpPr>
        <p:spPr>
          <a:xfrm>
            <a:off x="2753506" y="1599657"/>
            <a:ext cx="3481525" cy="5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b="1" sz="1800"/>
            </a:pPr>
            <a:r>
              <a:t>Single Decision Tree</a:t>
            </a:r>
            <a:br/>
            <a:r>
              <a:t>Training Accuracy: 100%</a:t>
            </a:r>
          </a:p>
        </p:txBody>
      </p:sp>
      <p:sp>
        <p:nvSpPr>
          <p:cNvPr id="905" name="Rectangle 11"/>
          <p:cNvSpPr txBox="1"/>
          <p:nvPr/>
        </p:nvSpPr>
        <p:spPr>
          <a:xfrm>
            <a:off x="2497167" y="4098563"/>
            <a:ext cx="4480561" cy="34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900"/>
            </a:pPr>
            <a:r>
              <a:t>Bagging</a:t>
            </a:r>
            <a:br/>
            <a:r>
              <a:t>Training Accuracy: 82.3%</a:t>
            </a:r>
          </a:p>
        </p:txBody>
      </p:sp>
      <p:sp>
        <p:nvSpPr>
          <p:cNvPr id="906" name="TextBox 12"/>
          <p:cNvSpPr txBox="1"/>
          <p:nvPr/>
        </p:nvSpPr>
        <p:spPr>
          <a:xfrm>
            <a:off x="680719" y="5244227"/>
            <a:ext cx="11262361" cy="1299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800"/>
            </a:pPr>
            <a:r>
              <a:t>We lose training accuracy with the bagging algorithm, but bagging </a:t>
            </a:r>
            <a:r>
              <a:rPr b="1"/>
              <a:t>generalizes to the data</a:t>
            </a:r>
            <a:r>
              <a:t> and may perform better on new observations than the single decision tree due to a </a:t>
            </a:r>
            <a:r>
              <a:rPr b="1"/>
              <a:t>smoother decision boundary. </a:t>
            </a:r>
          </a:p>
        </p:txBody>
      </p:sp>
      <p:pic>
        <p:nvPicPr>
          <p:cNvPr id="907" name="Picture 13" descr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4189" y="2249641"/>
            <a:ext cx="3782216" cy="2314552"/>
          </a:xfrm>
          <a:prstGeom prst="rect">
            <a:avLst/>
          </a:prstGeom>
          <a:ln w="12700">
            <a:miter lim="400000"/>
          </a:ln>
        </p:spPr>
      </p:pic>
      <p:pic>
        <p:nvPicPr>
          <p:cNvPr id="908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98290" y="2249641"/>
            <a:ext cx="3736840" cy="2310502"/>
          </a:xfrm>
          <a:prstGeom prst="rect">
            <a:avLst/>
          </a:prstGeom>
          <a:ln w="12700">
            <a:miter lim="400000"/>
          </a:ln>
        </p:spPr>
      </p:pic>
      <p:sp>
        <p:nvSpPr>
          <p:cNvPr id="909" name="Rectangle 15"/>
          <p:cNvSpPr txBox="1"/>
          <p:nvPr/>
        </p:nvSpPr>
        <p:spPr>
          <a:xfrm>
            <a:off x="6737951" y="1507969"/>
            <a:ext cx="5854190" cy="617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 sz="1800"/>
            </a:pPr>
            <a:r>
              <a:t>Bagging</a:t>
            </a:r>
            <a:br/>
            <a:r>
              <a:t>Training Accuracy: 82.3%</a:t>
            </a:r>
          </a:p>
        </p:txBody>
      </p:sp>
      <p:sp>
        <p:nvSpPr>
          <p:cNvPr id="910" name="Isosceles Triangle 17"/>
          <p:cNvSpPr/>
          <p:nvPr/>
        </p:nvSpPr>
        <p:spPr>
          <a:xfrm rot="10800000">
            <a:off x="5375801" y="4682531"/>
            <a:ext cx="2051438" cy="443358"/>
          </a:xfrm>
          <a:prstGeom prst="triangl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Shape 737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913" name="Shape 738"/>
          <p:cNvSpPr txBox="1"/>
          <p:nvPr/>
        </p:nvSpPr>
        <p:spPr>
          <a:xfrm>
            <a:off x="635000" y="1473199"/>
            <a:ext cx="11734800" cy="1651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8333"/>
              </a:lnSpc>
              <a:defRPr>
                <a:latin typeface="Oswald"/>
                <a:ea typeface="Oswald"/>
                <a:cs typeface="Oswald"/>
                <a:sym typeface="Oswald"/>
              </a:defRPr>
            </a:pPr>
          </a:p>
          <a:p>
            <a:pPr>
              <a:lnSpc>
                <a:spcPct val="88333"/>
              </a:lnSpc>
              <a:defRPr b="1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RANDOM FORESTS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Text Placeholder 2"/>
          <p:cNvSpPr txBox="1"/>
          <p:nvPr>
            <p:ph type="body" idx="1"/>
          </p:nvPr>
        </p:nvSpPr>
        <p:spPr>
          <a:xfrm>
            <a:off x="632055" y="1974850"/>
            <a:ext cx="11734803" cy="4248149"/>
          </a:xfrm>
          <a:prstGeom prst="rect">
            <a:avLst/>
          </a:prstGeom>
        </p:spPr>
        <p:txBody>
          <a:bodyPr/>
          <a:lstStyle/>
          <a:p>
            <a:pPr marL="342900" indent="-342900">
              <a:buSzPct val="100000"/>
              <a:buFont typeface="Arial"/>
              <a:buChar char="•"/>
              <a:defRPr sz="2400"/>
            </a:pPr>
            <a:r>
              <a:t>Suppose we have a set of </a:t>
            </a:r>
            <a:r>
              <a:rPr i="1"/>
              <a:t>m</a:t>
            </a:r>
            <a:r>
              <a:t> predictors. Further, suppose </a:t>
            </a:r>
            <a:r>
              <a:rPr b="1"/>
              <a:t>one</a:t>
            </a:r>
            <a:r>
              <a:t> of these predictors is a </a:t>
            </a:r>
            <a:r>
              <a:rPr b="1"/>
              <a:t>strong predictor </a:t>
            </a:r>
            <a:r>
              <a:t>for the outcome and </a:t>
            </a:r>
            <a:r>
              <a:rPr b="1"/>
              <a:t>many</a:t>
            </a:r>
            <a:r>
              <a:t> of the predictors are </a:t>
            </a:r>
            <a:r>
              <a:rPr b="1"/>
              <a:t>moderately strong</a:t>
            </a:r>
          </a:p>
          <a:p>
            <a:pPr>
              <a:defRPr sz="2400"/>
            </a:pPr>
          </a:p>
          <a:p>
            <a:pPr marL="342900" indent="-342900">
              <a:buSzPct val="100000"/>
              <a:buFont typeface="Arial"/>
              <a:buChar char="•"/>
              <a:defRPr sz="2400"/>
            </a:pPr>
            <a:r>
              <a:t>In a collection of bagged trees, </a:t>
            </a:r>
            <a:r>
              <a:rPr b="1"/>
              <a:t>most or all of the trees will use the strong predictor for the top split</a:t>
            </a:r>
            <a:r>
              <a:t>. As a result, the bagged trees will all be similar and their </a:t>
            </a:r>
            <a:r>
              <a:rPr b="1"/>
              <a:t>predictions will be correlated</a:t>
            </a:r>
          </a:p>
          <a:p>
            <a:pPr>
              <a:defRPr sz="2400"/>
            </a:pPr>
          </a:p>
          <a:p>
            <a:pPr marL="342900" indent="-342900">
              <a:buSzPct val="100000"/>
              <a:buFont typeface="Arial"/>
              <a:buChar char="•"/>
              <a:defRPr b="1" i="1" sz="2400"/>
            </a:pPr>
            <a:r>
              <a:t>Will averaging a number of highly correlated trees result in a significant reduction in variance over a single tree? Answer: NO.</a:t>
            </a:r>
          </a:p>
        </p:txBody>
      </p:sp>
      <p:sp>
        <p:nvSpPr>
          <p:cNvPr id="916" name="Shape 744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BAGGING VS. RANDOM FORESTS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Shape 743"/>
          <p:cNvSpPr txBox="1"/>
          <p:nvPr>
            <p:ph type="body" idx="1"/>
          </p:nvPr>
        </p:nvSpPr>
        <p:spPr>
          <a:xfrm>
            <a:off x="635006" y="1301274"/>
            <a:ext cx="11734801" cy="3810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28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03200" indent="-256540">
              <a:buSzPct val="100000"/>
              <a:buFont typeface="Georgia"/>
              <a:buChar char="‣"/>
              <a:defRPr sz="2800">
                <a:latin typeface="Georgia"/>
                <a:ea typeface="Georgia"/>
                <a:cs typeface="Georgia"/>
                <a:sym typeface="Georgia"/>
              </a:defRPr>
            </a:pPr>
            <a:r>
              <a:t>Random forest models are one of the most widespread classifiers used because they are relatively simple to use and avoid overfitting.</a:t>
            </a:r>
          </a:p>
          <a:p>
            <a:pPr>
              <a:defRPr sz="28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03200" indent="-256540">
              <a:buSzPct val="100000"/>
              <a:buFont typeface="Georgia"/>
              <a:buChar char="‣"/>
              <a:defRPr sz="2800">
                <a:latin typeface="Georgia"/>
                <a:ea typeface="Georgia"/>
                <a:cs typeface="Georgia"/>
                <a:sym typeface="Georgia"/>
              </a:defRPr>
            </a:pPr>
            <a:r>
              <a:t>They do this by </a:t>
            </a:r>
            <a:r>
              <a:rPr b="1"/>
              <a:t>ensembling</a:t>
            </a:r>
            <a:r>
              <a:t> or aggregating the results of several individual decision trees.</a:t>
            </a:r>
          </a:p>
        </p:txBody>
      </p:sp>
      <p:sp>
        <p:nvSpPr>
          <p:cNvPr id="919" name="Shape 744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RUNNING THROUGH THE RANDOM FORESTS</a:t>
            </a:r>
          </a:p>
        </p:txBody>
      </p:sp>
      <p:pic>
        <p:nvPicPr>
          <p:cNvPr id="920" name="Shape 745" descr="Shape 74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2062" y="4070350"/>
            <a:ext cx="5400676" cy="312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Title 1"/>
          <p:cNvSpPr txBox="1"/>
          <p:nvPr>
            <p:ph type="title"/>
          </p:nvPr>
        </p:nvSpPr>
        <p:spPr>
          <a:xfrm>
            <a:off x="1936350" y="1173166"/>
            <a:ext cx="8391526" cy="692151"/>
          </a:xfrm>
          <a:prstGeom prst="rect">
            <a:avLst/>
          </a:prstGeom>
        </p:spPr>
        <p:txBody>
          <a:bodyPr/>
          <a:lstStyle/>
          <a:p>
            <a:pPr defTabSz="822959">
              <a:defRPr sz="1260"/>
            </a:pPr>
            <a:br/>
            <a:br/>
          </a:p>
        </p:txBody>
      </p:sp>
      <p:sp>
        <p:nvSpPr>
          <p:cNvPr id="923" name="Oval 4"/>
          <p:cNvSpPr/>
          <p:nvPr/>
        </p:nvSpPr>
        <p:spPr>
          <a:xfrm>
            <a:off x="2387599" y="2660649"/>
            <a:ext cx="3286128" cy="3243266"/>
          </a:xfrm>
          <a:prstGeom prst="ellipse">
            <a:avLst/>
          </a:prstGeom>
          <a:solidFill>
            <a:srgbClr val="0097A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24" name="Rectangle 5"/>
          <p:cNvSpPr/>
          <p:nvPr/>
        </p:nvSpPr>
        <p:spPr>
          <a:xfrm>
            <a:off x="3224606" y="3270253"/>
            <a:ext cx="214312" cy="178594"/>
          </a:xfrm>
          <a:prstGeom prst="rect">
            <a:avLst/>
          </a:prstGeom>
          <a:solidFill>
            <a:srgbClr val="9DD4C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25" name="Rectangle 6"/>
          <p:cNvSpPr/>
          <p:nvPr/>
        </p:nvSpPr>
        <p:spPr>
          <a:xfrm>
            <a:off x="3224606" y="3798890"/>
            <a:ext cx="214312" cy="178594"/>
          </a:xfrm>
          <a:prstGeom prst="rect">
            <a:avLst/>
          </a:prstGeom>
          <a:solidFill>
            <a:srgbClr val="9DD4C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26" name="Rectangle 7"/>
          <p:cNvSpPr/>
          <p:nvPr/>
        </p:nvSpPr>
        <p:spPr>
          <a:xfrm>
            <a:off x="3719905" y="3413128"/>
            <a:ext cx="214312" cy="178594"/>
          </a:xfrm>
          <a:prstGeom prst="rect">
            <a:avLst/>
          </a:prstGeom>
          <a:solidFill>
            <a:srgbClr val="9DD4C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27" name="Rectangle 8"/>
          <p:cNvSpPr/>
          <p:nvPr/>
        </p:nvSpPr>
        <p:spPr>
          <a:xfrm>
            <a:off x="3788960" y="3091661"/>
            <a:ext cx="214312" cy="178594"/>
          </a:xfrm>
          <a:prstGeom prst="rect">
            <a:avLst/>
          </a:prstGeom>
          <a:solidFill>
            <a:srgbClr val="9DD4C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28" name="Rectangle 9"/>
          <p:cNvSpPr/>
          <p:nvPr/>
        </p:nvSpPr>
        <p:spPr>
          <a:xfrm>
            <a:off x="2855511" y="3795317"/>
            <a:ext cx="214312" cy="178594"/>
          </a:xfrm>
          <a:prstGeom prst="rect">
            <a:avLst/>
          </a:prstGeom>
          <a:solidFill>
            <a:srgbClr val="9DD4C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29" name="Rectangle 10"/>
          <p:cNvSpPr/>
          <p:nvPr/>
        </p:nvSpPr>
        <p:spPr>
          <a:xfrm>
            <a:off x="3224606" y="4238230"/>
            <a:ext cx="214312" cy="178594"/>
          </a:xfrm>
          <a:prstGeom prst="rect">
            <a:avLst/>
          </a:prstGeom>
          <a:solidFill>
            <a:srgbClr val="9DD4C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30" name="Rectangle 11"/>
          <p:cNvSpPr/>
          <p:nvPr/>
        </p:nvSpPr>
        <p:spPr>
          <a:xfrm>
            <a:off x="4003273" y="3807824"/>
            <a:ext cx="214312" cy="178594"/>
          </a:xfrm>
          <a:prstGeom prst="rect">
            <a:avLst/>
          </a:prstGeom>
          <a:solidFill>
            <a:srgbClr val="D09DD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31" name="Rectangle 12"/>
          <p:cNvSpPr/>
          <p:nvPr/>
        </p:nvSpPr>
        <p:spPr>
          <a:xfrm>
            <a:off x="4224730" y="3359549"/>
            <a:ext cx="214312" cy="178594"/>
          </a:xfrm>
          <a:prstGeom prst="rect">
            <a:avLst/>
          </a:prstGeom>
          <a:solidFill>
            <a:srgbClr val="D09DD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32" name="Rectangle 13"/>
          <p:cNvSpPr/>
          <p:nvPr/>
        </p:nvSpPr>
        <p:spPr>
          <a:xfrm>
            <a:off x="3755623" y="4103689"/>
            <a:ext cx="214312" cy="178594"/>
          </a:xfrm>
          <a:prstGeom prst="rect">
            <a:avLst/>
          </a:prstGeom>
          <a:solidFill>
            <a:srgbClr val="D09DD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33" name="Rectangle 14"/>
          <p:cNvSpPr/>
          <p:nvPr/>
        </p:nvSpPr>
        <p:spPr>
          <a:xfrm>
            <a:off x="4436657" y="3629231"/>
            <a:ext cx="214312" cy="178594"/>
          </a:xfrm>
          <a:prstGeom prst="rect">
            <a:avLst/>
          </a:prstGeom>
          <a:solidFill>
            <a:srgbClr val="D09DD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34" name="Rectangle 15"/>
          <p:cNvSpPr/>
          <p:nvPr/>
        </p:nvSpPr>
        <p:spPr>
          <a:xfrm>
            <a:off x="4315216" y="4050110"/>
            <a:ext cx="214312" cy="178594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35" name="Rectangle 16"/>
          <p:cNvSpPr/>
          <p:nvPr/>
        </p:nvSpPr>
        <p:spPr>
          <a:xfrm>
            <a:off x="4081857" y="4400749"/>
            <a:ext cx="214312" cy="178594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36" name="Rectangle 17"/>
          <p:cNvSpPr/>
          <p:nvPr/>
        </p:nvSpPr>
        <p:spPr>
          <a:xfrm>
            <a:off x="3653232" y="4569814"/>
            <a:ext cx="214312" cy="178594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37" name="Rectangle 18"/>
          <p:cNvSpPr/>
          <p:nvPr/>
        </p:nvSpPr>
        <p:spPr>
          <a:xfrm>
            <a:off x="4781939" y="3925096"/>
            <a:ext cx="214312" cy="178594"/>
          </a:xfrm>
          <a:prstGeom prst="rect">
            <a:avLst/>
          </a:prstGeom>
          <a:solidFill>
            <a:srgbClr val="DA291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38" name="Rectangle 19"/>
          <p:cNvSpPr/>
          <p:nvPr/>
        </p:nvSpPr>
        <p:spPr>
          <a:xfrm>
            <a:off x="4710505" y="4300737"/>
            <a:ext cx="214312" cy="178594"/>
          </a:xfrm>
          <a:prstGeom prst="rect">
            <a:avLst/>
          </a:prstGeom>
          <a:solidFill>
            <a:srgbClr val="DA291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39" name="Rectangle 20"/>
          <p:cNvSpPr/>
          <p:nvPr/>
        </p:nvSpPr>
        <p:spPr>
          <a:xfrm>
            <a:off x="2934088" y="4659110"/>
            <a:ext cx="214312" cy="178594"/>
          </a:xfrm>
          <a:prstGeom prst="rect">
            <a:avLst/>
          </a:prstGeom>
          <a:solidFill>
            <a:srgbClr val="00558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40" name="Rectangle 21"/>
          <p:cNvSpPr/>
          <p:nvPr/>
        </p:nvSpPr>
        <p:spPr>
          <a:xfrm>
            <a:off x="3238893" y="4748405"/>
            <a:ext cx="214312" cy="178594"/>
          </a:xfrm>
          <a:prstGeom prst="rect">
            <a:avLst/>
          </a:prstGeom>
          <a:solidFill>
            <a:srgbClr val="00558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41" name="Rectangle 22"/>
          <p:cNvSpPr/>
          <p:nvPr/>
        </p:nvSpPr>
        <p:spPr>
          <a:xfrm>
            <a:off x="3041244" y="5012423"/>
            <a:ext cx="214312" cy="178594"/>
          </a:xfrm>
          <a:prstGeom prst="rect">
            <a:avLst/>
          </a:prstGeom>
          <a:solidFill>
            <a:srgbClr val="00558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42" name="Rectangle 23"/>
          <p:cNvSpPr/>
          <p:nvPr/>
        </p:nvSpPr>
        <p:spPr>
          <a:xfrm>
            <a:off x="3543698" y="4862117"/>
            <a:ext cx="214312" cy="178594"/>
          </a:xfrm>
          <a:prstGeom prst="rect">
            <a:avLst/>
          </a:prstGeom>
          <a:solidFill>
            <a:srgbClr val="00558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43" name="Rectangle 24"/>
          <p:cNvSpPr/>
          <p:nvPr/>
        </p:nvSpPr>
        <p:spPr>
          <a:xfrm>
            <a:off x="3543698" y="5330628"/>
            <a:ext cx="214312" cy="178594"/>
          </a:xfrm>
          <a:prstGeom prst="rect">
            <a:avLst/>
          </a:prstGeom>
          <a:solidFill>
            <a:srgbClr val="00558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44" name="Rectangle 25"/>
          <p:cNvSpPr/>
          <p:nvPr/>
        </p:nvSpPr>
        <p:spPr>
          <a:xfrm>
            <a:off x="2800734" y="4311453"/>
            <a:ext cx="214312" cy="178594"/>
          </a:xfrm>
          <a:prstGeom prst="rect">
            <a:avLst/>
          </a:prstGeom>
          <a:solidFill>
            <a:srgbClr val="00558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45" name="Rectangle 26"/>
          <p:cNvSpPr/>
          <p:nvPr/>
        </p:nvSpPr>
        <p:spPr>
          <a:xfrm>
            <a:off x="3912784" y="4849024"/>
            <a:ext cx="214312" cy="178594"/>
          </a:xfrm>
          <a:prstGeom prst="rect">
            <a:avLst/>
          </a:prstGeom>
          <a:solidFill>
            <a:srgbClr val="00558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46" name="Rectangle 27"/>
          <p:cNvSpPr/>
          <p:nvPr/>
        </p:nvSpPr>
        <p:spPr>
          <a:xfrm>
            <a:off x="3923507" y="5326152"/>
            <a:ext cx="214312" cy="178594"/>
          </a:xfrm>
          <a:prstGeom prst="rect">
            <a:avLst/>
          </a:prstGeom>
          <a:solidFill>
            <a:srgbClr val="AF82C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47" name="Rectangle 28"/>
          <p:cNvSpPr/>
          <p:nvPr/>
        </p:nvSpPr>
        <p:spPr>
          <a:xfrm>
            <a:off x="4372362" y="4800644"/>
            <a:ext cx="214312" cy="178594"/>
          </a:xfrm>
          <a:prstGeom prst="rect">
            <a:avLst/>
          </a:prstGeom>
          <a:solidFill>
            <a:srgbClr val="AF82C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48" name="Rectangle 29"/>
          <p:cNvSpPr/>
          <p:nvPr/>
        </p:nvSpPr>
        <p:spPr>
          <a:xfrm>
            <a:off x="4317600" y="5191016"/>
            <a:ext cx="214312" cy="178594"/>
          </a:xfrm>
          <a:prstGeom prst="rect">
            <a:avLst/>
          </a:prstGeom>
          <a:solidFill>
            <a:srgbClr val="AF82C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49" name="Rectangle 30"/>
          <p:cNvSpPr/>
          <p:nvPr/>
        </p:nvSpPr>
        <p:spPr>
          <a:xfrm>
            <a:off x="4759321" y="4833830"/>
            <a:ext cx="214312" cy="178594"/>
          </a:xfrm>
          <a:prstGeom prst="rect">
            <a:avLst/>
          </a:prstGeom>
          <a:solidFill>
            <a:srgbClr val="AF82C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50" name="Rectangle 31"/>
          <p:cNvSpPr/>
          <p:nvPr/>
        </p:nvSpPr>
        <p:spPr>
          <a:xfrm>
            <a:off x="5146273" y="4430359"/>
            <a:ext cx="214312" cy="178594"/>
          </a:xfrm>
          <a:prstGeom prst="rect">
            <a:avLst/>
          </a:prstGeom>
          <a:solidFill>
            <a:srgbClr val="AF82C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51" name="Rectangle 32"/>
          <p:cNvSpPr/>
          <p:nvPr/>
        </p:nvSpPr>
        <p:spPr>
          <a:xfrm>
            <a:off x="4296169" y="3038379"/>
            <a:ext cx="214312" cy="178594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00"/>
                </a:solidFill>
              </a:defRPr>
            </a:pPr>
          </a:p>
        </p:txBody>
      </p:sp>
      <p:sp>
        <p:nvSpPr>
          <p:cNvPr id="952" name="Rectangle 33"/>
          <p:cNvSpPr/>
          <p:nvPr/>
        </p:nvSpPr>
        <p:spPr>
          <a:xfrm>
            <a:off x="4791469" y="3413126"/>
            <a:ext cx="214312" cy="178594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00"/>
                </a:solidFill>
              </a:defRPr>
            </a:pPr>
          </a:p>
        </p:txBody>
      </p:sp>
      <p:sp>
        <p:nvSpPr>
          <p:cNvPr id="953" name="Rectangle 34"/>
          <p:cNvSpPr/>
          <p:nvPr/>
        </p:nvSpPr>
        <p:spPr>
          <a:xfrm>
            <a:off x="4652166" y="3132435"/>
            <a:ext cx="214312" cy="178594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00"/>
                </a:solidFill>
              </a:defRPr>
            </a:pPr>
          </a:p>
        </p:txBody>
      </p:sp>
      <p:sp>
        <p:nvSpPr>
          <p:cNvPr id="954" name="TextBox 35"/>
          <p:cNvSpPr txBox="1"/>
          <p:nvPr/>
        </p:nvSpPr>
        <p:spPr>
          <a:xfrm>
            <a:off x="7479899" y="1491935"/>
            <a:ext cx="2646763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200"/>
              </a:spcBef>
              <a:defRPr sz="1200"/>
            </a:lvl1pPr>
          </a:lstStyle>
          <a:p>
            <a:pPr/>
            <a:r>
              <a:t>Bootstrap Sample 1 </a:t>
            </a:r>
          </a:p>
        </p:txBody>
      </p:sp>
      <p:sp>
        <p:nvSpPr>
          <p:cNvPr id="955" name="Oval 36"/>
          <p:cNvSpPr/>
          <p:nvPr/>
        </p:nvSpPr>
        <p:spPr>
          <a:xfrm>
            <a:off x="7032225" y="1784354"/>
            <a:ext cx="2464594" cy="1307309"/>
          </a:xfrm>
          <a:prstGeom prst="ellipse">
            <a:avLst/>
          </a:prstGeom>
          <a:solidFill>
            <a:srgbClr val="0097A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56" name="Oval 37"/>
          <p:cNvSpPr/>
          <p:nvPr/>
        </p:nvSpPr>
        <p:spPr>
          <a:xfrm>
            <a:off x="7091753" y="3631012"/>
            <a:ext cx="2464595" cy="1307309"/>
          </a:xfrm>
          <a:prstGeom prst="ellipse">
            <a:avLst/>
          </a:prstGeom>
          <a:solidFill>
            <a:srgbClr val="0097A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57" name="Oval 38"/>
          <p:cNvSpPr/>
          <p:nvPr/>
        </p:nvSpPr>
        <p:spPr>
          <a:xfrm>
            <a:off x="7091751" y="5504745"/>
            <a:ext cx="2464595" cy="1307309"/>
          </a:xfrm>
          <a:prstGeom prst="ellipse">
            <a:avLst/>
          </a:prstGeom>
          <a:solidFill>
            <a:srgbClr val="0097A9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58" name="Rectangle 39"/>
          <p:cNvSpPr/>
          <p:nvPr/>
        </p:nvSpPr>
        <p:spPr>
          <a:xfrm>
            <a:off x="7437038" y="2121300"/>
            <a:ext cx="214312" cy="178594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00"/>
                </a:solidFill>
              </a:defRPr>
            </a:pPr>
          </a:p>
        </p:txBody>
      </p:sp>
      <p:sp>
        <p:nvSpPr>
          <p:cNvPr id="959" name="Rectangle 40"/>
          <p:cNvSpPr/>
          <p:nvPr/>
        </p:nvSpPr>
        <p:spPr>
          <a:xfrm>
            <a:off x="7558482" y="2471035"/>
            <a:ext cx="214312" cy="178594"/>
          </a:xfrm>
          <a:prstGeom prst="rect">
            <a:avLst/>
          </a:prstGeom>
          <a:solidFill>
            <a:srgbClr val="9DD4C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60" name="Rectangle 41"/>
          <p:cNvSpPr/>
          <p:nvPr/>
        </p:nvSpPr>
        <p:spPr>
          <a:xfrm>
            <a:off x="7826370" y="2078878"/>
            <a:ext cx="214312" cy="178594"/>
          </a:xfrm>
          <a:prstGeom prst="rect">
            <a:avLst/>
          </a:prstGeom>
          <a:solidFill>
            <a:srgbClr val="FFFF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00"/>
                </a:solidFill>
              </a:defRPr>
            </a:pPr>
          </a:p>
        </p:txBody>
      </p:sp>
      <p:sp>
        <p:nvSpPr>
          <p:cNvPr id="961" name="Rectangle 42"/>
          <p:cNvSpPr/>
          <p:nvPr/>
        </p:nvSpPr>
        <p:spPr>
          <a:xfrm>
            <a:off x="8050208" y="2367007"/>
            <a:ext cx="214312" cy="178594"/>
          </a:xfrm>
          <a:prstGeom prst="rect">
            <a:avLst/>
          </a:prstGeom>
          <a:solidFill>
            <a:srgbClr val="DA291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62" name="Rectangle 43"/>
          <p:cNvSpPr/>
          <p:nvPr/>
        </p:nvSpPr>
        <p:spPr>
          <a:xfrm>
            <a:off x="8216893" y="2080661"/>
            <a:ext cx="214312" cy="178594"/>
          </a:xfrm>
          <a:prstGeom prst="rect">
            <a:avLst/>
          </a:prstGeom>
          <a:solidFill>
            <a:srgbClr val="DA291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63" name="Rectangle 44"/>
          <p:cNvSpPr/>
          <p:nvPr/>
        </p:nvSpPr>
        <p:spPr>
          <a:xfrm>
            <a:off x="8620514" y="2106260"/>
            <a:ext cx="214312" cy="178594"/>
          </a:xfrm>
          <a:prstGeom prst="rect">
            <a:avLst/>
          </a:prstGeom>
          <a:solidFill>
            <a:srgbClr val="DA291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64" name="Rectangle 45"/>
          <p:cNvSpPr/>
          <p:nvPr/>
        </p:nvSpPr>
        <p:spPr>
          <a:xfrm>
            <a:off x="8465736" y="2443363"/>
            <a:ext cx="214312" cy="178594"/>
          </a:xfrm>
          <a:prstGeom prst="rect">
            <a:avLst/>
          </a:prstGeom>
          <a:solidFill>
            <a:srgbClr val="D09DD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65" name="Rectangle 46"/>
          <p:cNvSpPr/>
          <p:nvPr/>
        </p:nvSpPr>
        <p:spPr>
          <a:xfrm>
            <a:off x="8109738" y="2701259"/>
            <a:ext cx="214312" cy="178594"/>
          </a:xfrm>
          <a:prstGeom prst="rect">
            <a:avLst/>
          </a:prstGeom>
          <a:solidFill>
            <a:srgbClr val="00558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66" name="TextBox 47"/>
          <p:cNvSpPr txBox="1"/>
          <p:nvPr/>
        </p:nvSpPr>
        <p:spPr>
          <a:xfrm>
            <a:off x="3636559" y="2380290"/>
            <a:ext cx="1904996" cy="197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spcBef>
                <a:spcPts val="200"/>
              </a:spcBef>
            </a:pPr>
            <a:r>
              <a:t>Sample</a:t>
            </a:r>
            <a:r>
              <a:rPr sz="1200"/>
              <a:t> </a:t>
            </a:r>
          </a:p>
        </p:txBody>
      </p:sp>
      <p:sp>
        <p:nvSpPr>
          <p:cNvPr id="967" name="TextBox 48"/>
          <p:cNvSpPr txBox="1"/>
          <p:nvPr/>
        </p:nvSpPr>
        <p:spPr>
          <a:xfrm>
            <a:off x="7494186" y="3395210"/>
            <a:ext cx="2646762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200"/>
              </a:spcBef>
              <a:defRPr sz="1200"/>
            </a:lvl1pPr>
          </a:lstStyle>
          <a:p>
            <a:pPr/>
            <a:r>
              <a:t>Bootstrap Sample 2 </a:t>
            </a:r>
          </a:p>
        </p:txBody>
      </p:sp>
      <p:sp>
        <p:nvSpPr>
          <p:cNvPr id="968" name="TextBox 49"/>
          <p:cNvSpPr txBox="1"/>
          <p:nvPr/>
        </p:nvSpPr>
        <p:spPr>
          <a:xfrm>
            <a:off x="7494185" y="5233818"/>
            <a:ext cx="2646763" cy="172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200"/>
              </a:spcBef>
              <a:defRPr sz="1200"/>
            </a:lvl1pPr>
          </a:lstStyle>
          <a:p>
            <a:pPr/>
            <a:r>
              <a:t>Bootstrap Sample 3</a:t>
            </a:r>
          </a:p>
        </p:txBody>
      </p:sp>
      <p:sp>
        <p:nvSpPr>
          <p:cNvPr id="969" name="Rectangle 50"/>
          <p:cNvSpPr/>
          <p:nvPr/>
        </p:nvSpPr>
        <p:spPr>
          <a:xfrm>
            <a:off x="7558482" y="3973910"/>
            <a:ext cx="214312" cy="178594"/>
          </a:xfrm>
          <a:prstGeom prst="rect">
            <a:avLst/>
          </a:prstGeom>
          <a:solidFill>
            <a:srgbClr val="00558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70" name="Rectangle 51"/>
          <p:cNvSpPr/>
          <p:nvPr/>
        </p:nvSpPr>
        <p:spPr>
          <a:xfrm>
            <a:off x="7479900" y="4278400"/>
            <a:ext cx="214312" cy="178594"/>
          </a:xfrm>
          <a:prstGeom prst="rect">
            <a:avLst/>
          </a:prstGeom>
          <a:solidFill>
            <a:srgbClr val="00558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71" name="Rectangle 52"/>
          <p:cNvSpPr/>
          <p:nvPr/>
        </p:nvSpPr>
        <p:spPr>
          <a:xfrm>
            <a:off x="8004963" y="3911093"/>
            <a:ext cx="214312" cy="178594"/>
          </a:xfrm>
          <a:prstGeom prst="rect">
            <a:avLst/>
          </a:prstGeom>
          <a:solidFill>
            <a:srgbClr val="AF82C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72" name="Rectangle 53"/>
          <p:cNvSpPr/>
          <p:nvPr/>
        </p:nvSpPr>
        <p:spPr>
          <a:xfrm>
            <a:off x="7949001" y="4320449"/>
            <a:ext cx="214312" cy="178594"/>
          </a:xfrm>
          <a:prstGeom prst="rect">
            <a:avLst/>
          </a:prstGeom>
          <a:solidFill>
            <a:srgbClr val="AF82C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73" name="Rectangle 54"/>
          <p:cNvSpPr/>
          <p:nvPr/>
        </p:nvSpPr>
        <p:spPr>
          <a:xfrm>
            <a:off x="8406203" y="3897119"/>
            <a:ext cx="214312" cy="178594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74" name="Rectangle 55"/>
          <p:cNvSpPr/>
          <p:nvPr/>
        </p:nvSpPr>
        <p:spPr>
          <a:xfrm>
            <a:off x="8781247" y="3875813"/>
            <a:ext cx="214312" cy="178594"/>
          </a:xfrm>
          <a:prstGeom prst="rect">
            <a:avLst/>
          </a:prstGeom>
          <a:solidFill>
            <a:srgbClr val="D09DD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75" name="Rectangle 56"/>
          <p:cNvSpPr/>
          <p:nvPr/>
        </p:nvSpPr>
        <p:spPr>
          <a:xfrm>
            <a:off x="8387746" y="4335621"/>
            <a:ext cx="214312" cy="178594"/>
          </a:xfrm>
          <a:prstGeom prst="rect">
            <a:avLst/>
          </a:prstGeom>
          <a:solidFill>
            <a:srgbClr val="D09DD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76" name="Rectangle 57"/>
          <p:cNvSpPr/>
          <p:nvPr/>
        </p:nvSpPr>
        <p:spPr>
          <a:xfrm>
            <a:off x="8834826" y="4278400"/>
            <a:ext cx="214312" cy="178594"/>
          </a:xfrm>
          <a:prstGeom prst="rect">
            <a:avLst/>
          </a:prstGeom>
          <a:solidFill>
            <a:srgbClr val="9DD4C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77" name="Rectangle 58"/>
          <p:cNvSpPr/>
          <p:nvPr/>
        </p:nvSpPr>
        <p:spPr>
          <a:xfrm>
            <a:off x="5141507" y="3795317"/>
            <a:ext cx="214312" cy="178594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00"/>
                </a:solidFill>
              </a:defRPr>
            </a:pPr>
          </a:p>
        </p:txBody>
      </p:sp>
      <p:sp>
        <p:nvSpPr>
          <p:cNvPr id="978" name="Rectangle 59"/>
          <p:cNvSpPr/>
          <p:nvPr/>
        </p:nvSpPr>
        <p:spPr>
          <a:xfrm>
            <a:off x="7479900" y="5815555"/>
            <a:ext cx="214312" cy="178594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00"/>
                </a:solidFill>
              </a:defRPr>
            </a:pPr>
          </a:p>
        </p:txBody>
      </p:sp>
      <p:sp>
        <p:nvSpPr>
          <p:cNvPr id="979" name="Rectangle 60"/>
          <p:cNvSpPr/>
          <p:nvPr/>
        </p:nvSpPr>
        <p:spPr>
          <a:xfrm>
            <a:off x="8250233" y="6094245"/>
            <a:ext cx="214312" cy="178594"/>
          </a:xfrm>
          <a:prstGeom prst="rect">
            <a:avLst/>
          </a:prstGeom>
          <a:solidFill>
            <a:srgbClr val="7030A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00"/>
                </a:solidFill>
              </a:defRPr>
            </a:pPr>
          </a:p>
        </p:txBody>
      </p:sp>
      <p:sp>
        <p:nvSpPr>
          <p:cNvPr id="980" name="Rectangle 61"/>
          <p:cNvSpPr/>
          <p:nvPr/>
        </p:nvSpPr>
        <p:spPr>
          <a:xfrm>
            <a:off x="7525132" y="6126367"/>
            <a:ext cx="214312" cy="178594"/>
          </a:xfrm>
          <a:prstGeom prst="rect">
            <a:avLst/>
          </a:prstGeom>
          <a:solidFill>
            <a:srgbClr val="AF82CC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81" name="Rectangle 62"/>
          <p:cNvSpPr/>
          <p:nvPr/>
        </p:nvSpPr>
        <p:spPr>
          <a:xfrm>
            <a:off x="7952568" y="5820171"/>
            <a:ext cx="214312" cy="178594"/>
          </a:xfrm>
          <a:prstGeom prst="rect">
            <a:avLst/>
          </a:prstGeom>
          <a:solidFill>
            <a:srgbClr val="D09DD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82" name="Rectangle 63"/>
          <p:cNvSpPr/>
          <p:nvPr/>
        </p:nvSpPr>
        <p:spPr>
          <a:xfrm>
            <a:off x="8357389" y="5710199"/>
            <a:ext cx="214312" cy="178594"/>
          </a:xfrm>
          <a:prstGeom prst="rect">
            <a:avLst/>
          </a:prstGeom>
          <a:solidFill>
            <a:srgbClr val="9DD4C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83" name="Rectangle 64"/>
          <p:cNvSpPr/>
          <p:nvPr/>
        </p:nvSpPr>
        <p:spPr>
          <a:xfrm>
            <a:off x="8810421" y="5825078"/>
            <a:ext cx="214312" cy="178594"/>
          </a:xfrm>
          <a:prstGeom prst="rect">
            <a:avLst/>
          </a:prstGeom>
          <a:solidFill>
            <a:srgbClr val="9DD4C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84" name="Rectangle 65"/>
          <p:cNvSpPr/>
          <p:nvPr/>
        </p:nvSpPr>
        <p:spPr>
          <a:xfrm>
            <a:off x="8653843" y="6301816"/>
            <a:ext cx="214312" cy="178594"/>
          </a:xfrm>
          <a:prstGeom prst="rect">
            <a:avLst/>
          </a:prstGeom>
          <a:solidFill>
            <a:srgbClr val="00558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985" name="Rectangle 66"/>
          <p:cNvSpPr/>
          <p:nvPr/>
        </p:nvSpPr>
        <p:spPr>
          <a:xfrm>
            <a:off x="7957324" y="6338861"/>
            <a:ext cx="214312" cy="178594"/>
          </a:xfrm>
          <a:prstGeom prst="rect">
            <a:avLst/>
          </a:prstGeom>
          <a:solidFill>
            <a:srgbClr val="FFC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cxnSp>
        <p:nvCxnSpPr>
          <p:cNvPr id="986" name="Curved Connector 67"/>
          <p:cNvCxnSpPr>
            <a:stCxn id="923" idx="0"/>
            <a:endCxn id="955" idx="0"/>
          </p:cNvCxnSpPr>
          <p:nvPr/>
        </p:nvCxnSpPr>
        <p:spPr>
          <a:xfrm flipV="1">
            <a:off x="4030663" y="2438008"/>
            <a:ext cx="4233860" cy="184427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cxnSp>
      <p:cxnSp>
        <p:nvCxnSpPr>
          <p:cNvPr id="987" name="Curved Connector 70"/>
          <p:cNvCxnSpPr>
            <a:stCxn id="923" idx="0"/>
            <a:endCxn id="956" idx="0"/>
          </p:cNvCxnSpPr>
          <p:nvPr/>
        </p:nvCxnSpPr>
        <p:spPr>
          <a:xfrm>
            <a:off x="4030663" y="4282282"/>
            <a:ext cx="4293388" cy="2385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cxnSp>
      <p:cxnSp>
        <p:nvCxnSpPr>
          <p:cNvPr id="988" name="Curved Connector 73"/>
          <p:cNvCxnSpPr>
            <a:stCxn id="923" idx="0"/>
            <a:endCxn id="957" idx="0"/>
          </p:cNvCxnSpPr>
          <p:nvPr/>
        </p:nvCxnSpPr>
        <p:spPr>
          <a:xfrm>
            <a:off x="4030663" y="4282282"/>
            <a:ext cx="4293386" cy="187611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</p:cxnSp>
      <p:sp>
        <p:nvSpPr>
          <p:cNvPr id="989" name="TextBox 70"/>
          <p:cNvSpPr txBox="1"/>
          <p:nvPr/>
        </p:nvSpPr>
        <p:spPr>
          <a:xfrm>
            <a:off x="5730864" y="2251536"/>
            <a:ext cx="113585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200"/>
              </a:spcBef>
              <a:defRPr sz="900"/>
            </a:lvl1pPr>
          </a:lstStyle>
          <a:p>
            <a:pPr/>
            <a:r>
              <a:t>With Replacement </a:t>
            </a:r>
          </a:p>
        </p:txBody>
      </p:sp>
      <p:sp>
        <p:nvSpPr>
          <p:cNvPr id="990" name="TextBox 71"/>
          <p:cNvSpPr txBox="1"/>
          <p:nvPr/>
        </p:nvSpPr>
        <p:spPr>
          <a:xfrm>
            <a:off x="5862432" y="4075712"/>
            <a:ext cx="113585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200"/>
              </a:spcBef>
              <a:defRPr sz="900"/>
            </a:lvl1pPr>
          </a:lstStyle>
          <a:p>
            <a:pPr/>
            <a:r>
              <a:t>With Replacement </a:t>
            </a:r>
          </a:p>
        </p:txBody>
      </p:sp>
      <p:sp>
        <p:nvSpPr>
          <p:cNvPr id="991" name="TextBox 72"/>
          <p:cNvSpPr txBox="1"/>
          <p:nvPr/>
        </p:nvSpPr>
        <p:spPr>
          <a:xfrm>
            <a:off x="5967207" y="5845125"/>
            <a:ext cx="1135858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ts val="200"/>
              </a:spcBef>
              <a:defRPr sz="900"/>
            </a:lvl1pPr>
          </a:lstStyle>
          <a:p>
            <a:pPr/>
            <a:r>
              <a:t>With Replacement </a:t>
            </a:r>
          </a:p>
        </p:txBody>
      </p:sp>
      <p:sp>
        <p:nvSpPr>
          <p:cNvPr id="992" name="Text Placeholder 1"/>
          <p:cNvSpPr txBox="1"/>
          <p:nvPr/>
        </p:nvSpPr>
        <p:spPr>
          <a:xfrm>
            <a:off x="1889199" y="1442628"/>
            <a:ext cx="8300086" cy="5944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spcBef>
                <a:spcPts val="1000"/>
              </a:spcBef>
              <a:defRPr>
                <a:solidFill>
                  <a:srgbClr val="592F74"/>
                </a:solidFill>
              </a:defRPr>
            </a:lvl1pPr>
          </a:lstStyle>
          <a:p>
            <a:pPr/>
            <a:r>
              <a:t>Random Sampling with replacement </a:t>
            </a:r>
            <a:endParaRPr sz="1200"/>
          </a:p>
        </p:txBody>
      </p:sp>
      <p:sp>
        <p:nvSpPr>
          <p:cNvPr id="993" name="Shape 744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BOOTSTRAPPING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743"/>
          <p:cNvSpPr txBox="1"/>
          <p:nvPr>
            <p:ph type="body" idx="1"/>
          </p:nvPr>
        </p:nvSpPr>
        <p:spPr>
          <a:xfrm>
            <a:off x="635006" y="1301274"/>
            <a:ext cx="11734801" cy="3810000"/>
          </a:xfrm>
          <a:prstGeom prst="rect">
            <a:avLst/>
          </a:prstGeom>
        </p:spPr>
        <p:txBody>
          <a:bodyPr lIns="0" tIns="0" rIns="0" bIns="0"/>
          <a:lstStyle/>
          <a:p>
            <a:pPr defTabSz="667512">
              <a:defRPr sz="2044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148336" indent="-187274" defTabSz="667512">
              <a:buSzPct val="100000"/>
              <a:buFont typeface="Georgia"/>
              <a:buChar char="‣"/>
              <a:defRPr sz="2044">
                <a:latin typeface="Georgia"/>
                <a:ea typeface="Georgia"/>
                <a:cs typeface="Georgia"/>
                <a:sym typeface="Georgia"/>
              </a:defRPr>
            </a:pPr>
            <a:r>
              <a:t>Random forests generates many decision trees using another resampling method – </a:t>
            </a:r>
            <a:r>
              <a:rPr b="1"/>
              <a:t>bootstrapping</a:t>
            </a:r>
            <a:r>
              <a:t>.</a:t>
            </a:r>
          </a:p>
          <a:p>
            <a:pPr marL="148336" indent="-187274" defTabSz="667512">
              <a:buSzPct val="100000"/>
              <a:buFont typeface="Georgia"/>
              <a:buChar char="‣"/>
              <a:defRPr sz="2044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148336" indent="-187274" defTabSz="667512">
              <a:buSzPct val="100000"/>
              <a:buFont typeface="Georgia"/>
              <a:buChar char="‣"/>
              <a:defRPr sz="2044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148336" indent="-187274" defTabSz="667512">
              <a:buSzPct val="100000"/>
              <a:buFont typeface="Georgia"/>
              <a:buChar char="‣"/>
              <a:defRPr sz="2044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148336" indent="-187274" defTabSz="667512">
              <a:buSzPct val="100000"/>
              <a:buFont typeface="Georgia"/>
              <a:buChar char="‣"/>
              <a:defRPr sz="2044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148336" indent="-187274" defTabSz="667512">
              <a:buSzPct val="100000"/>
              <a:buFont typeface="Georgia"/>
              <a:buChar char="‣"/>
              <a:defRPr sz="2044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148336" indent="-187274" defTabSz="667512">
              <a:buSzPct val="100000"/>
              <a:buFont typeface="Georgia"/>
              <a:buChar char="‣"/>
              <a:defRPr sz="2044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148336" indent="-187274" defTabSz="667512">
              <a:buSzPct val="100000"/>
              <a:buFont typeface="Georgia"/>
              <a:buChar char="‣"/>
              <a:defRPr sz="2044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148336" indent="-187274" defTabSz="667512">
              <a:buSzPct val="100000"/>
              <a:buFont typeface="Georgia"/>
              <a:buChar char="‣"/>
              <a:defRPr sz="2044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148336" indent="-187274" defTabSz="667512">
              <a:buSzPct val="100000"/>
              <a:buFont typeface="Georgia"/>
              <a:buChar char="‣"/>
              <a:defRPr sz="2044">
                <a:latin typeface="Georgia"/>
                <a:ea typeface="Georgia"/>
                <a:cs typeface="Georgia"/>
                <a:sym typeface="Georgia"/>
              </a:defRPr>
            </a:pPr>
            <a:r>
              <a:t>Bootstrapping differs from cross-validation in two major ways - it creates large samples and allows replacement.</a:t>
            </a:r>
          </a:p>
        </p:txBody>
      </p:sp>
      <p:sp>
        <p:nvSpPr>
          <p:cNvPr id="996" name="Shape 744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RUNNING THROUGH THE RANDOM FORESTS</a:t>
            </a:r>
          </a:p>
        </p:txBody>
      </p:sp>
      <p:pic>
        <p:nvPicPr>
          <p:cNvPr id="997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0400" y="2279650"/>
            <a:ext cx="4046776" cy="350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12400" y="4641850"/>
            <a:ext cx="2295525" cy="2502910"/>
          </a:xfrm>
          <a:prstGeom prst="rect">
            <a:avLst/>
          </a:prstGeom>
          <a:ln w="12700">
            <a:miter lim="400000"/>
          </a:ln>
        </p:spPr>
      </p:pic>
      <p:sp>
        <p:nvSpPr>
          <p:cNvPr id="1000" name="Shape 743"/>
          <p:cNvSpPr txBox="1"/>
          <p:nvPr>
            <p:ph type="body" idx="1"/>
          </p:nvPr>
        </p:nvSpPr>
        <p:spPr>
          <a:xfrm>
            <a:off x="635006" y="1301274"/>
            <a:ext cx="11734801" cy="3810000"/>
          </a:xfrm>
          <a:prstGeom prst="rect">
            <a:avLst/>
          </a:prstGeom>
        </p:spPr>
        <p:txBody>
          <a:bodyPr lIns="0" tIns="0" rIns="0" bIns="0"/>
          <a:lstStyle/>
          <a:p>
            <a:pPr defTabSz="868680">
              <a:defRPr sz="266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193039" indent="-243713" defTabSz="868680">
              <a:buSzPct val="100000"/>
              <a:buFont typeface="Georgia"/>
              <a:buChar char="‣"/>
              <a:defRPr sz="2660">
                <a:latin typeface="Georgia"/>
                <a:ea typeface="Georgia"/>
                <a:cs typeface="Georgia"/>
                <a:sym typeface="Georgia"/>
              </a:defRPr>
            </a:pPr>
            <a:r>
              <a:t>For every bootstrapped sample, a decision tree is built and then the results are aggregated to form a random forest.</a:t>
            </a:r>
          </a:p>
          <a:p>
            <a:pPr marL="193039" indent="-243713" defTabSz="868680">
              <a:buSzPct val="100000"/>
              <a:buFont typeface="Georgia"/>
              <a:buChar char="‣"/>
              <a:defRPr sz="266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193039" indent="-243713" defTabSz="868680">
              <a:buSzPct val="100000"/>
              <a:buFont typeface="Georgia"/>
              <a:buChar char="‣"/>
              <a:defRPr sz="2660">
                <a:latin typeface="Georgia"/>
                <a:ea typeface="Georgia"/>
                <a:cs typeface="Georgia"/>
                <a:sym typeface="Georgia"/>
              </a:defRPr>
            </a:pPr>
            <a:r>
              <a:t>The idea is that individual trees are likely to overfit, but a set of trees generated from random samples of the original data are unlikely to overfit because each sample will be different. </a:t>
            </a:r>
          </a:p>
          <a:p>
            <a:pPr marL="193039" indent="-243713" defTabSz="868680">
              <a:buSzPct val="100000"/>
              <a:buFont typeface="Georgia"/>
              <a:buChar char="‣"/>
              <a:defRPr i="1" sz="266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193039" indent="-243713" defTabSz="868680">
              <a:buSzPct val="100000"/>
              <a:buFont typeface="Georgia"/>
              <a:buChar char="‣"/>
              <a:defRPr i="1" sz="2660">
                <a:latin typeface="Georgia"/>
                <a:ea typeface="Georgia"/>
                <a:cs typeface="Georgia"/>
                <a:sym typeface="Georgia"/>
              </a:defRPr>
            </a:pPr>
            <a:r>
              <a:t>Only the most significant decision rules will be the same </a:t>
            </a:r>
          </a:p>
          <a:p>
            <a:pPr defTabSz="868680">
              <a:defRPr i="1" sz="2660">
                <a:latin typeface="Georgia"/>
                <a:ea typeface="Georgia"/>
                <a:cs typeface="Georgia"/>
                <a:sym typeface="Georgia"/>
              </a:defRPr>
            </a:pPr>
            <a:r>
              <a:t>   across different trees in the same forest.</a:t>
            </a:r>
          </a:p>
        </p:txBody>
      </p:sp>
      <p:sp>
        <p:nvSpPr>
          <p:cNvPr id="1001" name="Shape 744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RUNNING THROUGH THE RANDOM FORESTS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3395" y="2513025"/>
            <a:ext cx="2960056" cy="2257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4" name="Picture 8" descr="Picture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3450" y="2549024"/>
            <a:ext cx="2949589" cy="2189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5" name="Picture 9" descr="Picture 9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50200" y="2563566"/>
            <a:ext cx="2829189" cy="2175368"/>
          </a:xfrm>
          <a:prstGeom prst="rect">
            <a:avLst/>
          </a:prstGeom>
          <a:ln w="12700">
            <a:miter lim="400000"/>
          </a:ln>
        </p:spPr>
      </p:pic>
      <p:sp>
        <p:nvSpPr>
          <p:cNvPr id="1006" name="TextBox 10"/>
          <p:cNvSpPr txBox="1"/>
          <p:nvPr/>
        </p:nvSpPr>
        <p:spPr>
          <a:xfrm>
            <a:off x="4249464" y="1563896"/>
            <a:ext cx="4317560" cy="475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200"/>
              </a:spcBef>
              <a:defRPr b="1" sz="1600">
                <a:solidFill>
                  <a:schemeClr val="accent2"/>
                </a:solidFill>
              </a:defRPr>
            </a:pPr>
            <a:r>
              <a:t>Inputs:</a:t>
            </a:r>
          </a:p>
          <a:p>
            <a:pPr algn="ctr">
              <a:spcBef>
                <a:spcPts val="200"/>
              </a:spcBef>
              <a:defRPr sz="1600"/>
            </a:pPr>
            <a:r>
              <a:t>young, working, male, tall</a:t>
            </a:r>
          </a:p>
        </p:txBody>
      </p:sp>
      <p:sp>
        <p:nvSpPr>
          <p:cNvPr id="1007" name="Down Arrow 9"/>
          <p:cNvSpPr/>
          <p:nvPr/>
        </p:nvSpPr>
        <p:spPr>
          <a:xfrm>
            <a:off x="6088121" y="2287465"/>
            <a:ext cx="596349" cy="413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1008" name="TextBox 12"/>
          <p:cNvSpPr txBox="1"/>
          <p:nvPr/>
        </p:nvSpPr>
        <p:spPr>
          <a:xfrm>
            <a:off x="4249464" y="5248826"/>
            <a:ext cx="4317560" cy="475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200"/>
              </a:spcBef>
              <a:defRPr b="1" sz="1600">
                <a:solidFill>
                  <a:schemeClr val="accent2"/>
                </a:solidFill>
              </a:defRPr>
            </a:pPr>
            <a:r>
              <a:t>Outputs:</a:t>
            </a:r>
          </a:p>
          <a:p>
            <a:pPr algn="ctr">
              <a:spcBef>
                <a:spcPts val="200"/>
              </a:spcBef>
              <a:defRPr sz="1600"/>
            </a:pPr>
            <a:r>
              <a:t>healthy, diseased, healthy</a:t>
            </a:r>
          </a:p>
        </p:txBody>
      </p:sp>
      <p:sp>
        <p:nvSpPr>
          <p:cNvPr id="1009" name="Isosceles Triangle 13"/>
          <p:cNvSpPr/>
          <p:nvPr/>
        </p:nvSpPr>
        <p:spPr>
          <a:xfrm rot="10800000">
            <a:off x="5360577" y="5923428"/>
            <a:ext cx="2051437" cy="443358"/>
          </a:xfrm>
          <a:prstGeom prst="triangle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1010" name="Down Arrow 12"/>
          <p:cNvSpPr/>
          <p:nvPr/>
        </p:nvSpPr>
        <p:spPr>
          <a:xfrm>
            <a:off x="6110070" y="4835359"/>
            <a:ext cx="596349" cy="4134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05999"/>
              </a:lnSpc>
              <a:defRPr b="1" sz="1600">
                <a:solidFill>
                  <a:srgbClr val="FFFFFF"/>
                </a:solidFill>
              </a:defRPr>
            </a:pPr>
          </a:p>
        </p:txBody>
      </p:sp>
      <p:sp>
        <p:nvSpPr>
          <p:cNvPr id="1011" name="TextBox 15"/>
          <p:cNvSpPr txBox="1"/>
          <p:nvPr/>
        </p:nvSpPr>
        <p:spPr>
          <a:xfrm>
            <a:off x="4249464" y="6584702"/>
            <a:ext cx="4317560" cy="4759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spcBef>
                <a:spcPts val="200"/>
              </a:spcBef>
              <a:defRPr b="1" sz="1600">
                <a:solidFill>
                  <a:schemeClr val="accent2"/>
                </a:solidFill>
              </a:defRPr>
            </a:pPr>
            <a:r>
              <a:t>Majority Vote:</a:t>
            </a:r>
          </a:p>
          <a:p>
            <a:pPr algn="ctr">
              <a:spcBef>
                <a:spcPts val="200"/>
              </a:spcBef>
              <a:defRPr sz="1600"/>
            </a:pPr>
            <a:r>
              <a:t>Healthy</a:t>
            </a:r>
          </a:p>
        </p:txBody>
      </p:sp>
      <p:sp>
        <p:nvSpPr>
          <p:cNvPr id="1012" name="Title 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13" name="Shape 744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RANDOM FOREST: EXAMPLE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743"/>
          <p:cNvSpPr txBox="1"/>
          <p:nvPr>
            <p:ph type="body" idx="1"/>
          </p:nvPr>
        </p:nvSpPr>
        <p:spPr>
          <a:xfrm>
            <a:off x="635006" y="1301274"/>
            <a:ext cx="11734801" cy="3810000"/>
          </a:xfrm>
          <a:prstGeom prst="rect">
            <a:avLst/>
          </a:prstGeom>
        </p:spPr>
        <p:txBody>
          <a:bodyPr lIns="0" tIns="0" rIns="0" bIns="0"/>
          <a:lstStyle/>
          <a:p>
            <a:pPr defTabSz="722376">
              <a:defRPr sz="2212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160528" indent="-202666" defTabSz="722376">
              <a:buSzPct val="100000"/>
              <a:buFont typeface="Georgia"/>
              <a:buChar char="‣"/>
              <a:defRPr sz="2212">
                <a:latin typeface="Georgia"/>
                <a:ea typeface="Georgia"/>
                <a:cs typeface="Georgia"/>
                <a:sym typeface="Georgia"/>
              </a:defRPr>
            </a:pPr>
            <a:r>
              <a:t>This comes with a major tradeoff – random forests are a </a:t>
            </a:r>
            <a:r>
              <a:rPr i="1"/>
              <a:t>black box</a:t>
            </a:r>
            <a:r>
              <a:t> </a:t>
            </a:r>
            <a:r>
              <a:rPr i="1"/>
              <a:t>model</a:t>
            </a:r>
            <a:r>
              <a:t> so we lose the interpretability and visualization of decision trees.</a:t>
            </a:r>
          </a:p>
          <a:p>
            <a:pPr marL="160528" indent="-202666" defTabSz="722376">
              <a:buSzPct val="100000"/>
              <a:buFont typeface="Georgia"/>
              <a:buChar char="‣"/>
              <a:defRPr sz="2212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160528" indent="-202666" defTabSz="722376">
              <a:buSzPct val="100000"/>
              <a:buFont typeface="Georgia"/>
              <a:buChar char="‣"/>
              <a:defRPr sz="2212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160528" indent="-202666" defTabSz="722376">
              <a:buSzPct val="100000"/>
              <a:buFont typeface="Georgia"/>
              <a:buChar char="‣"/>
              <a:defRPr sz="2212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160528" indent="-202666" defTabSz="722376">
              <a:buSzPct val="100000"/>
              <a:buFont typeface="Georgia"/>
              <a:buChar char="‣"/>
              <a:defRPr sz="2212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160528" indent="-202666" defTabSz="722376">
              <a:buSzPct val="100000"/>
              <a:buFont typeface="Georgia"/>
              <a:buChar char="‣"/>
              <a:defRPr sz="2212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160528" indent="-202666" defTabSz="722376">
              <a:buSzPct val="100000"/>
              <a:buFont typeface="Georgia"/>
              <a:buChar char="‣"/>
              <a:defRPr sz="2212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160528" indent="-202666" defTabSz="722376">
              <a:buSzPct val="100000"/>
              <a:buFont typeface="Georgia"/>
              <a:buChar char="‣"/>
              <a:defRPr sz="2212">
                <a:latin typeface="Georgia"/>
                <a:ea typeface="Georgia"/>
                <a:cs typeface="Georgia"/>
                <a:sym typeface="Georgia"/>
              </a:defRPr>
            </a:pPr>
            <a:r>
              <a:t>Even though random forests are a black box model, we still have access to all of the same tuning parameters as a regular decision tree plus one more – the number of trees to build before ensembling.</a:t>
            </a:r>
          </a:p>
        </p:txBody>
      </p:sp>
      <p:sp>
        <p:nvSpPr>
          <p:cNvPr id="1016" name="Shape 744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CONS OF RANDOM FORESTS</a:t>
            </a:r>
          </a:p>
        </p:txBody>
      </p:sp>
      <p:grpSp>
        <p:nvGrpSpPr>
          <p:cNvPr id="1024" name="Group 5"/>
          <p:cNvGrpSpPr/>
          <p:nvPr/>
        </p:nvGrpSpPr>
        <p:grpSpPr>
          <a:xfrm>
            <a:off x="3243811" y="2402859"/>
            <a:ext cx="6230378" cy="3000365"/>
            <a:chOff x="0" y="0"/>
            <a:chExt cx="6230376" cy="3000364"/>
          </a:xfrm>
        </p:grpSpPr>
        <p:grpSp>
          <p:nvGrpSpPr>
            <p:cNvPr id="1022" name="Group 3"/>
            <p:cNvGrpSpPr/>
            <p:nvPr/>
          </p:nvGrpSpPr>
          <p:grpSpPr>
            <a:xfrm>
              <a:off x="-1" y="0"/>
              <a:ext cx="6230378" cy="3000365"/>
              <a:chOff x="0" y="0"/>
              <a:chExt cx="6230376" cy="3000364"/>
            </a:xfrm>
          </p:grpSpPr>
          <p:pic>
            <p:nvPicPr>
              <p:cNvPr id="1017" name="Picture 6" descr="Picture 6"/>
              <p:cNvPicPr>
                <a:picLocks noChangeAspect="1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 rot="20584818">
                <a:off x="286799" y="323408"/>
                <a:ext cx="2572558" cy="235354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18" name="Picture 6" descr="Picture 6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401992" y="245941"/>
                <a:ext cx="1145585" cy="9034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19" name="Picture 6" descr="Picture 6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577033" y="511293"/>
                <a:ext cx="1145585" cy="9034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20" name="Picture 6" descr="Picture 6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710496" y="777105"/>
                <a:ext cx="1145585" cy="903493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21" name="Picture 8" descr="Picture 8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4064845" y="482162"/>
                <a:ext cx="2165532" cy="219028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1023" name="Right Arrow 4"/>
            <p:cNvSpPr/>
            <p:nvPr/>
          </p:nvSpPr>
          <p:spPr>
            <a:xfrm>
              <a:off x="2746210" y="1234599"/>
              <a:ext cx="1311687" cy="531166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254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263"/>
          <p:cNvSpPr txBox="1"/>
          <p:nvPr/>
        </p:nvSpPr>
        <p:spPr>
          <a:xfrm>
            <a:off x="635000" y="736599"/>
            <a:ext cx="9776099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I LOVE (CLASSIFYING) THE 90s</a:t>
            </a:r>
          </a:p>
        </p:txBody>
      </p:sp>
      <p:grpSp>
        <p:nvGrpSpPr>
          <p:cNvPr id="385" name="Group 5"/>
          <p:cNvGrpSpPr/>
          <p:nvPr/>
        </p:nvGrpSpPr>
        <p:grpSpPr>
          <a:xfrm>
            <a:off x="1118394" y="1691126"/>
            <a:ext cx="3971926" cy="2933083"/>
            <a:chOff x="0" y="0"/>
            <a:chExt cx="3971925" cy="2933082"/>
          </a:xfrm>
        </p:grpSpPr>
        <p:pic>
          <p:nvPicPr>
            <p:cNvPr id="383" name="Picture 3" descr="Picture 3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971925" cy="26384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4" name="TextBox 7"/>
            <p:cNvSpPr txBox="1"/>
            <p:nvPr/>
          </p:nvSpPr>
          <p:spPr>
            <a:xfrm>
              <a:off x="19525" y="2644259"/>
              <a:ext cx="2880361" cy="2888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Too Cold – Vanilla Ice (1998)</a:t>
              </a:r>
            </a:p>
          </p:txBody>
        </p:sp>
      </p:grpSp>
      <p:grpSp>
        <p:nvGrpSpPr>
          <p:cNvPr id="388" name="Group 8"/>
          <p:cNvGrpSpPr/>
          <p:nvPr/>
        </p:nvGrpSpPr>
        <p:grpSpPr>
          <a:xfrm>
            <a:off x="1116805" y="4886404"/>
            <a:ext cx="4730275" cy="1198938"/>
            <a:chOff x="0" y="0"/>
            <a:chExt cx="4730273" cy="1198937"/>
          </a:xfrm>
        </p:grpSpPr>
        <p:pic>
          <p:nvPicPr>
            <p:cNvPr id="386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266825" cy="952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7" name="TextBox 10"/>
            <p:cNvSpPr txBox="1"/>
            <p:nvPr/>
          </p:nvSpPr>
          <p:spPr>
            <a:xfrm>
              <a:off x="21114" y="910113"/>
              <a:ext cx="4709161" cy="28882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/>
              <a:r>
                <a:t>U Can’t Touch This – MC Hammer (1990)</a:t>
              </a:r>
            </a:p>
          </p:txBody>
        </p:sp>
      </p:grpSp>
      <p:pic>
        <p:nvPicPr>
          <p:cNvPr id="389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07200" y="1483639"/>
            <a:ext cx="4921416" cy="4884506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Rectangle 14"/>
          <p:cNvSpPr/>
          <p:nvPr/>
        </p:nvSpPr>
        <p:spPr>
          <a:xfrm>
            <a:off x="1118394" y="5248354"/>
            <a:ext cx="1265238" cy="548165"/>
          </a:xfrm>
          <a:prstGeom prst="rect">
            <a:avLst/>
          </a:prstGeom>
          <a:solidFill>
            <a:srgbClr val="FFFF00">
              <a:alpha val="2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1" name="Rectangle 15"/>
          <p:cNvSpPr/>
          <p:nvPr/>
        </p:nvSpPr>
        <p:spPr>
          <a:xfrm>
            <a:off x="3886200" y="5763140"/>
            <a:ext cx="685800" cy="369333"/>
          </a:xfrm>
          <a:prstGeom prst="rect">
            <a:avLst/>
          </a:prstGeom>
          <a:solidFill>
            <a:srgbClr val="FFFF00">
              <a:alpha val="2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2" name="Rectangle 16"/>
          <p:cNvSpPr/>
          <p:nvPr/>
        </p:nvSpPr>
        <p:spPr>
          <a:xfrm>
            <a:off x="1854200" y="1985485"/>
            <a:ext cx="2286000" cy="228601"/>
          </a:xfrm>
          <a:prstGeom prst="rect">
            <a:avLst/>
          </a:prstGeom>
          <a:solidFill>
            <a:srgbClr val="FFFF00">
              <a:alpha val="2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3" name="Rectangle 17"/>
          <p:cNvSpPr/>
          <p:nvPr/>
        </p:nvSpPr>
        <p:spPr>
          <a:xfrm>
            <a:off x="2997200" y="4335384"/>
            <a:ext cx="495300" cy="369333"/>
          </a:xfrm>
          <a:prstGeom prst="rect">
            <a:avLst/>
          </a:prstGeom>
          <a:solidFill>
            <a:srgbClr val="FFFF00">
              <a:alpha val="2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1" grpId="4"/>
      <p:bldP build="whole" bldLvl="1" animBg="1" rev="0" advAuto="0" spid="393" grpId="6"/>
      <p:bldP build="whole" bldLvl="1" animBg="1" rev="0" advAuto="0" spid="389" grpId="7"/>
      <p:bldP build="whole" bldLvl="1" animBg="1" rev="0" advAuto="0" spid="390" grpId="3"/>
      <p:bldP build="whole" bldLvl="1" animBg="1" rev="0" advAuto="0" spid="392" grpId="5"/>
      <p:bldP build="whole" bldLvl="1" animBg="1" rev="0" advAuto="0" spid="388" grpId="2"/>
      <p:bldP build="whole" bldLvl="1" animBg="1" rev="0" advAuto="0" spid="385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Shape 737"/>
          <p:cNvSpPr txBox="1"/>
          <p:nvPr/>
        </p:nvSpPr>
        <p:spPr>
          <a:xfrm>
            <a:off x="635000" y="736600"/>
            <a:ext cx="11734800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1027" name="Shape 738"/>
          <p:cNvSpPr txBox="1"/>
          <p:nvPr/>
        </p:nvSpPr>
        <p:spPr>
          <a:xfrm>
            <a:off x="635000" y="1473200"/>
            <a:ext cx="11734800" cy="16512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8333"/>
              </a:lnSpc>
              <a:defRPr>
                <a:latin typeface="Oswald"/>
                <a:ea typeface="Oswald"/>
                <a:cs typeface="Oswald"/>
                <a:sym typeface="Oswald"/>
              </a:defRPr>
            </a:pPr>
          </a:p>
          <a:p>
            <a:pPr>
              <a:lnSpc>
                <a:spcPct val="88333"/>
              </a:lnSpc>
              <a:defRPr b="1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BOOSTING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499" y="1676399"/>
            <a:ext cx="11843038" cy="4544767"/>
          </a:xfrm>
          <a:prstGeom prst="rect">
            <a:avLst/>
          </a:prstGeom>
          <a:ln w="12700">
            <a:miter lim="400000"/>
          </a:ln>
        </p:spPr>
      </p:pic>
      <p:sp>
        <p:nvSpPr>
          <p:cNvPr id="1030" name="Shape 744"/>
          <p:cNvSpPr txBox="1"/>
          <p:nvPr/>
        </p:nvSpPr>
        <p:spPr>
          <a:xfrm>
            <a:off x="635000" y="736600"/>
            <a:ext cx="11734800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Bagging vs. Boosting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1870" y="1477970"/>
            <a:ext cx="9212930" cy="5284780"/>
          </a:xfrm>
          <a:prstGeom prst="rect">
            <a:avLst/>
          </a:prstGeom>
          <a:ln w="12700">
            <a:miter lim="400000"/>
          </a:ln>
        </p:spPr>
      </p:pic>
      <p:sp>
        <p:nvSpPr>
          <p:cNvPr id="1033" name="Shape 744"/>
          <p:cNvSpPr txBox="1"/>
          <p:nvPr/>
        </p:nvSpPr>
        <p:spPr>
          <a:xfrm>
            <a:off x="635000" y="736600"/>
            <a:ext cx="11734800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Bagging vs. Boosting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Shape 744"/>
          <p:cNvSpPr txBox="1"/>
          <p:nvPr/>
        </p:nvSpPr>
        <p:spPr>
          <a:xfrm>
            <a:off x="635000" y="736600"/>
            <a:ext cx="11734800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BOOSTING</a:t>
            </a:r>
          </a:p>
        </p:txBody>
      </p:sp>
      <p:pic>
        <p:nvPicPr>
          <p:cNvPr id="10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5350" y="1798637"/>
            <a:ext cx="10609545" cy="37957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Shape 738"/>
          <p:cNvSpPr txBox="1"/>
          <p:nvPr/>
        </p:nvSpPr>
        <p:spPr>
          <a:xfrm>
            <a:off x="635000" y="1473199"/>
            <a:ext cx="11734800" cy="1651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8333"/>
              </a:lnSpc>
              <a:defRPr>
                <a:latin typeface="Oswald"/>
                <a:ea typeface="Oswald"/>
                <a:cs typeface="Oswald"/>
                <a:sym typeface="Oswald"/>
              </a:defRPr>
            </a:pPr>
          </a:p>
          <a:p>
            <a:pPr>
              <a:lnSpc>
                <a:spcPct val="88333"/>
              </a:lnSpc>
              <a:defRPr b="1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SUMMARY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744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SUMMARY</a:t>
            </a:r>
          </a:p>
        </p:txBody>
      </p:sp>
      <p:sp>
        <p:nvSpPr>
          <p:cNvPr id="1041" name="Rounded Rectangle 4"/>
          <p:cNvSpPr/>
          <p:nvPr/>
        </p:nvSpPr>
        <p:spPr>
          <a:xfrm>
            <a:off x="1592586" y="1794528"/>
            <a:ext cx="3021302" cy="547736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5999"/>
              </a:lnSpc>
              <a:defRPr b="1" sz="1600"/>
            </a:pPr>
          </a:p>
        </p:txBody>
      </p:sp>
      <p:sp>
        <p:nvSpPr>
          <p:cNvPr id="1042" name="Rounded Rectangle 5"/>
          <p:cNvSpPr/>
          <p:nvPr/>
        </p:nvSpPr>
        <p:spPr>
          <a:xfrm>
            <a:off x="4846542" y="1836410"/>
            <a:ext cx="2720152" cy="547736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5999"/>
              </a:lnSpc>
              <a:defRPr b="1" sz="1600"/>
            </a:pPr>
          </a:p>
        </p:txBody>
      </p:sp>
      <p:sp>
        <p:nvSpPr>
          <p:cNvPr id="1043" name="Rounded Rectangle 6"/>
          <p:cNvSpPr/>
          <p:nvPr/>
        </p:nvSpPr>
        <p:spPr>
          <a:xfrm>
            <a:off x="7797800" y="1825133"/>
            <a:ext cx="2720152" cy="5477367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905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>
              <a:lnSpc>
                <a:spcPct val="105999"/>
              </a:lnSpc>
              <a:defRPr b="1" sz="1600"/>
            </a:pPr>
          </a:p>
        </p:txBody>
      </p:sp>
      <p:sp>
        <p:nvSpPr>
          <p:cNvPr id="1044" name="TextBox 21"/>
          <p:cNvSpPr txBox="1"/>
          <p:nvPr/>
        </p:nvSpPr>
        <p:spPr>
          <a:xfrm>
            <a:off x="2557459" y="1741066"/>
            <a:ext cx="1392703" cy="5259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spcBef>
                <a:spcPts val="200"/>
              </a:spcBef>
              <a:defRPr b="1" sz="1800"/>
            </a:lvl1pPr>
          </a:lstStyle>
          <a:p>
            <a:pPr/>
            <a:r>
              <a:t>Decision Trees</a:t>
            </a:r>
          </a:p>
        </p:txBody>
      </p:sp>
      <p:sp>
        <p:nvSpPr>
          <p:cNvPr id="1045" name="TextBox 22"/>
          <p:cNvSpPr txBox="1"/>
          <p:nvPr/>
        </p:nvSpPr>
        <p:spPr>
          <a:xfrm>
            <a:off x="5630345" y="1778087"/>
            <a:ext cx="1150995" cy="2592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spcBef>
                <a:spcPts val="200"/>
              </a:spcBef>
              <a:defRPr b="1" sz="1800"/>
            </a:lvl1pPr>
          </a:lstStyle>
          <a:p>
            <a:pPr/>
            <a:r>
              <a:t>Bagging</a:t>
            </a:r>
          </a:p>
        </p:txBody>
      </p:sp>
      <p:sp>
        <p:nvSpPr>
          <p:cNvPr id="1046" name="TextBox 23"/>
          <p:cNvSpPr txBox="1"/>
          <p:nvPr/>
        </p:nvSpPr>
        <p:spPr>
          <a:xfrm>
            <a:off x="8461523" y="1745733"/>
            <a:ext cx="1392703" cy="52592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spcBef>
                <a:spcPts val="200"/>
              </a:spcBef>
              <a:defRPr b="1" sz="1800"/>
            </a:lvl1pPr>
          </a:lstStyle>
          <a:p>
            <a:pPr/>
            <a:r>
              <a:t>Random Forest</a:t>
            </a:r>
          </a:p>
        </p:txBody>
      </p:sp>
      <p:sp>
        <p:nvSpPr>
          <p:cNvPr id="1047" name="Rectangle 24"/>
          <p:cNvSpPr txBox="1"/>
          <p:nvPr/>
        </p:nvSpPr>
        <p:spPr>
          <a:xfrm>
            <a:off x="2423659" y="2578657"/>
            <a:ext cx="2147890" cy="3743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Yield insight into decision rules</a:t>
            </a:r>
          </a:p>
          <a:p>
            <a:pPr/>
          </a:p>
          <a:p>
            <a:pPr/>
          </a:p>
          <a:p>
            <a:pPr/>
          </a:p>
          <a:p>
            <a:pPr/>
            <a:r>
              <a:t>Computationally efficient/fast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Easy to tune parameters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High variance in predictions and overfitting</a:t>
            </a:r>
          </a:p>
        </p:txBody>
      </p:sp>
      <p:sp>
        <p:nvSpPr>
          <p:cNvPr id="1048" name="Freeform 598"/>
          <p:cNvSpPr/>
          <p:nvPr/>
        </p:nvSpPr>
        <p:spPr>
          <a:xfrm>
            <a:off x="1854199" y="2674069"/>
            <a:ext cx="367839" cy="369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09" y="0"/>
                  <a:pt x="0" y="4809"/>
                  <a:pt x="0" y="10800"/>
                </a:cubicBezTo>
                <a:cubicBezTo>
                  <a:pt x="0" y="16748"/>
                  <a:pt x="4809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09"/>
                  <a:pt x="16748" y="0"/>
                  <a:pt x="10800" y="0"/>
                </a:cubicBezTo>
                <a:close/>
                <a:moveTo>
                  <a:pt x="16959" y="7045"/>
                </a:moveTo>
                <a:cubicBezTo>
                  <a:pt x="7973" y="16073"/>
                  <a:pt x="7973" y="16073"/>
                  <a:pt x="7973" y="16073"/>
                </a:cubicBezTo>
                <a:cubicBezTo>
                  <a:pt x="7847" y="16158"/>
                  <a:pt x="7763" y="16200"/>
                  <a:pt x="7636" y="16200"/>
                </a:cubicBezTo>
                <a:cubicBezTo>
                  <a:pt x="7509" y="16200"/>
                  <a:pt x="7425" y="16158"/>
                  <a:pt x="7298" y="16073"/>
                </a:cubicBezTo>
                <a:cubicBezTo>
                  <a:pt x="4177" y="12909"/>
                  <a:pt x="4177" y="12909"/>
                  <a:pt x="4177" y="12909"/>
                </a:cubicBezTo>
                <a:cubicBezTo>
                  <a:pt x="4008" y="12741"/>
                  <a:pt x="4008" y="12445"/>
                  <a:pt x="4177" y="12277"/>
                </a:cubicBezTo>
                <a:cubicBezTo>
                  <a:pt x="4345" y="12108"/>
                  <a:pt x="4641" y="12108"/>
                  <a:pt x="4809" y="12277"/>
                </a:cubicBezTo>
                <a:cubicBezTo>
                  <a:pt x="7636" y="15103"/>
                  <a:pt x="7636" y="15103"/>
                  <a:pt x="7636" y="15103"/>
                </a:cubicBezTo>
                <a:cubicBezTo>
                  <a:pt x="16327" y="6413"/>
                  <a:pt x="16327" y="6413"/>
                  <a:pt x="16327" y="6413"/>
                </a:cubicBezTo>
                <a:cubicBezTo>
                  <a:pt x="16495" y="6244"/>
                  <a:pt x="16791" y="6244"/>
                  <a:pt x="16959" y="6413"/>
                </a:cubicBezTo>
                <a:cubicBezTo>
                  <a:pt x="17128" y="6581"/>
                  <a:pt x="17128" y="6877"/>
                  <a:pt x="16959" y="704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200"/>
            </a:pPr>
          </a:p>
        </p:txBody>
      </p:sp>
      <p:sp>
        <p:nvSpPr>
          <p:cNvPr id="1049" name="Freeform 598"/>
          <p:cNvSpPr/>
          <p:nvPr/>
        </p:nvSpPr>
        <p:spPr>
          <a:xfrm>
            <a:off x="1854199" y="3749788"/>
            <a:ext cx="367839" cy="369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09" y="0"/>
                  <a:pt x="0" y="4809"/>
                  <a:pt x="0" y="10800"/>
                </a:cubicBezTo>
                <a:cubicBezTo>
                  <a:pt x="0" y="16748"/>
                  <a:pt x="4809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09"/>
                  <a:pt x="16748" y="0"/>
                  <a:pt x="10800" y="0"/>
                </a:cubicBezTo>
                <a:close/>
                <a:moveTo>
                  <a:pt x="16959" y="7045"/>
                </a:moveTo>
                <a:cubicBezTo>
                  <a:pt x="7973" y="16073"/>
                  <a:pt x="7973" y="16073"/>
                  <a:pt x="7973" y="16073"/>
                </a:cubicBezTo>
                <a:cubicBezTo>
                  <a:pt x="7847" y="16158"/>
                  <a:pt x="7763" y="16200"/>
                  <a:pt x="7636" y="16200"/>
                </a:cubicBezTo>
                <a:cubicBezTo>
                  <a:pt x="7509" y="16200"/>
                  <a:pt x="7425" y="16158"/>
                  <a:pt x="7298" y="16073"/>
                </a:cubicBezTo>
                <a:cubicBezTo>
                  <a:pt x="4177" y="12909"/>
                  <a:pt x="4177" y="12909"/>
                  <a:pt x="4177" y="12909"/>
                </a:cubicBezTo>
                <a:cubicBezTo>
                  <a:pt x="4008" y="12741"/>
                  <a:pt x="4008" y="12445"/>
                  <a:pt x="4177" y="12277"/>
                </a:cubicBezTo>
                <a:cubicBezTo>
                  <a:pt x="4345" y="12108"/>
                  <a:pt x="4641" y="12108"/>
                  <a:pt x="4809" y="12277"/>
                </a:cubicBezTo>
                <a:cubicBezTo>
                  <a:pt x="7636" y="15103"/>
                  <a:pt x="7636" y="15103"/>
                  <a:pt x="7636" y="15103"/>
                </a:cubicBezTo>
                <a:cubicBezTo>
                  <a:pt x="16327" y="6413"/>
                  <a:pt x="16327" y="6413"/>
                  <a:pt x="16327" y="6413"/>
                </a:cubicBezTo>
                <a:cubicBezTo>
                  <a:pt x="16495" y="6244"/>
                  <a:pt x="16791" y="6244"/>
                  <a:pt x="16959" y="6413"/>
                </a:cubicBezTo>
                <a:cubicBezTo>
                  <a:pt x="17128" y="6581"/>
                  <a:pt x="17128" y="6877"/>
                  <a:pt x="16959" y="704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200"/>
            </a:pPr>
          </a:p>
        </p:txBody>
      </p:sp>
      <p:sp>
        <p:nvSpPr>
          <p:cNvPr id="1050" name="Freeform 598"/>
          <p:cNvSpPr/>
          <p:nvPr/>
        </p:nvSpPr>
        <p:spPr>
          <a:xfrm>
            <a:off x="1854199" y="4800629"/>
            <a:ext cx="367839" cy="369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09" y="0"/>
                  <a:pt x="0" y="4809"/>
                  <a:pt x="0" y="10800"/>
                </a:cubicBezTo>
                <a:cubicBezTo>
                  <a:pt x="0" y="16748"/>
                  <a:pt x="4809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09"/>
                  <a:pt x="16748" y="0"/>
                  <a:pt x="10800" y="0"/>
                </a:cubicBezTo>
                <a:close/>
                <a:moveTo>
                  <a:pt x="16959" y="7045"/>
                </a:moveTo>
                <a:cubicBezTo>
                  <a:pt x="7973" y="16073"/>
                  <a:pt x="7973" y="16073"/>
                  <a:pt x="7973" y="16073"/>
                </a:cubicBezTo>
                <a:cubicBezTo>
                  <a:pt x="7847" y="16158"/>
                  <a:pt x="7763" y="16200"/>
                  <a:pt x="7636" y="16200"/>
                </a:cubicBezTo>
                <a:cubicBezTo>
                  <a:pt x="7509" y="16200"/>
                  <a:pt x="7425" y="16158"/>
                  <a:pt x="7298" y="16073"/>
                </a:cubicBezTo>
                <a:cubicBezTo>
                  <a:pt x="4177" y="12909"/>
                  <a:pt x="4177" y="12909"/>
                  <a:pt x="4177" y="12909"/>
                </a:cubicBezTo>
                <a:cubicBezTo>
                  <a:pt x="4008" y="12741"/>
                  <a:pt x="4008" y="12445"/>
                  <a:pt x="4177" y="12277"/>
                </a:cubicBezTo>
                <a:cubicBezTo>
                  <a:pt x="4345" y="12108"/>
                  <a:pt x="4641" y="12108"/>
                  <a:pt x="4809" y="12277"/>
                </a:cubicBezTo>
                <a:cubicBezTo>
                  <a:pt x="7636" y="15103"/>
                  <a:pt x="7636" y="15103"/>
                  <a:pt x="7636" y="15103"/>
                </a:cubicBezTo>
                <a:cubicBezTo>
                  <a:pt x="16327" y="6413"/>
                  <a:pt x="16327" y="6413"/>
                  <a:pt x="16327" y="6413"/>
                </a:cubicBezTo>
                <a:cubicBezTo>
                  <a:pt x="16495" y="6244"/>
                  <a:pt x="16791" y="6244"/>
                  <a:pt x="16959" y="6413"/>
                </a:cubicBezTo>
                <a:cubicBezTo>
                  <a:pt x="17128" y="6581"/>
                  <a:pt x="17128" y="6877"/>
                  <a:pt x="16959" y="704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200"/>
            </a:pPr>
          </a:p>
        </p:txBody>
      </p:sp>
      <p:sp>
        <p:nvSpPr>
          <p:cNvPr id="1051" name="Cross Dk"/>
          <p:cNvSpPr/>
          <p:nvPr/>
        </p:nvSpPr>
        <p:spPr>
          <a:xfrm>
            <a:off x="1856234" y="5859564"/>
            <a:ext cx="365804" cy="367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09" y="0"/>
                  <a:pt x="0" y="4809"/>
                  <a:pt x="0" y="10800"/>
                </a:cubicBezTo>
                <a:cubicBezTo>
                  <a:pt x="0" y="16748"/>
                  <a:pt x="4809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09"/>
                  <a:pt x="16748" y="0"/>
                  <a:pt x="10800" y="0"/>
                </a:cubicBezTo>
                <a:close/>
                <a:moveTo>
                  <a:pt x="16073" y="15398"/>
                </a:moveTo>
                <a:cubicBezTo>
                  <a:pt x="16242" y="15609"/>
                  <a:pt x="16242" y="15863"/>
                  <a:pt x="16073" y="16073"/>
                </a:cubicBezTo>
                <a:cubicBezTo>
                  <a:pt x="15947" y="16158"/>
                  <a:pt x="15862" y="16200"/>
                  <a:pt x="15736" y="16200"/>
                </a:cubicBezTo>
                <a:cubicBezTo>
                  <a:pt x="15609" y="16200"/>
                  <a:pt x="15525" y="16158"/>
                  <a:pt x="15398" y="16073"/>
                </a:cubicBezTo>
                <a:cubicBezTo>
                  <a:pt x="10800" y="11433"/>
                  <a:pt x="10800" y="11433"/>
                  <a:pt x="10800" y="11433"/>
                </a:cubicBezTo>
                <a:cubicBezTo>
                  <a:pt x="6159" y="16073"/>
                  <a:pt x="6159" y="16073"/>
                  <a:pt x="6159" y="16073"/>
                </a:cubicBezTo>
                <a:cubicBezTo>
                  <a:pt x="6075" y="16158"/>
                  <a:pt x="5948" y="16200"/>
                  <a:pt x="5822" y="16200"/>
                </a:cubicBezTo>
                <a:cubicBezTo>
                  <a:pt x="5738" y="16200"/>
                  <a:pt x="5611" y="16158"/>
                  <a:pt x="5527" y="16073"/>
                </a:cubicBezTo>
                <a:cubicBezTo>
                  <a:pt x="5358" y="15863"/>
                  <a:pt x="5358" y="15609"/>
                  <a:pt x="5527" y="15398"/>
                </a:cubicBezTo>
                <a:cubicBezTo>
                  <a:pt x="10167" y="10800"/>
                  <a:pt x="10167" y="10800"/>
                  <a:pt x="10167" y="10800"/>
                </a:cubicBezTo>
                <a:cubicBezTo>
                  <a:pt x="5527" y="6159"/>
                  <a:pt x="5527" y="6159"/>
                  <a:pt x="5527" y="6159"/>
                </a:cubicBezTo>
                <a:cubicBezTo>
                  <a:pt x="5358" y="5991"/>
                  <a:pt x="5358" y="5695"/>
                  <a:pt x="5527" y="5527"/>
                </a:cubicBezTo>
                <a:cubicBezTo>
                  <a:pt x="5695" y="5358"/>
                  <a:pt x="5991" y="5358"/>
                  <a:pt x="6159" y="5527"/>
                </a:cubicBezTo>
                <a:cubicBezTo>
                  <a:pt x="10800" y="10167"/>
                  <a:pt x="10800" y="10167"/>
                  <a:pt x="10800" y="10167"/>
                </a:cubicBezTo>
                <a:cubicBezTo>
                  <a:pt x="15398" y="5527"/>
                  <a:pt x="15398" y="5527"/>
                  <a:pt x="15398" y="5527"/>
                </a:cubicBezTo>
                <a:cubicBezTo>
                  <a:pt x="15609" y="5358"/>
                  <a:pt x="15862" y="5358"/>
                  <a:pt x="16073" y="5527"/>
                </a:cubicBezTo>
                <a:cubicBezTo>
                  <a:pt x="16242" y="5695"/>
                  <a:pt x="16242" y="5991"/>
                  <a:pt x="16073" y="6159"/>
                </a:cubicBezTo>
                <a:cubicBezTo>
                  <a:pt x="11433" y="10800"/>
                  <a:pt x="11433" y="10800"/>
                  <a:pt x="11433" y="10800"/>
                </a:cubicBezTo>
                <a:lnTo>
                  <a:pt x="16073" y="15398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200"/>
            </a:pPr>
          </a:p>
        </p:txBody>
      </p:sp>
      <p:sp>
        <p:nvSpPr>
          <p:cNvPr id="1052" name="Rectangle 29"/>
          <p:cNvSpPr txBox="1"/>
          <p:nvPr/>
        </p:nvSpPr>
        <p:spPr>
          <a:xfrm>
            <a:off x="5624846" y="2578657"/>
            <a:ext cx="1896128" cy="39464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Easy to tune parameters </a:t>
            </a:r>
          </a:p>
          <a:p>
            <a:pPr/>
          </a:p>
          <a:p>
            <a:pPr/>
          </a:p>
          <a:p>
            <a:pPr/>
          </a:p>
          <a:p>
            <a:pPr/>
            <a:r>
              <a:t>Smaller prediction variance (sometimes)</a:t>
            </a:r>
          </a:p>
          <a:p>
            <a:pPr/>
          </a:p>
          <a:p>
            <a:pPr/>
          </a:p>
          <a:p>
            <a:pPr/>
          </a:p>
          <a:p>
            <a:pPr/>
            <a:r>
              <a:t>Difficult to interpret decision rules- often viewed as “black box” </a:t>
            </a:r>
          </a:p>
          <a:p>
            <a:pPr/>
          </a:p>
          <a:p>
            <a:pPr/>
          </a:p>
          <a:p>
            <a:pPr/>
            <a:r>
              <a:t>May not reduce variance if features are correlated</a:t>
            </a:r>
          </a:p>
        </p:txBody>
      </p:sp>
      <p:sp>
        <p:nvSpPr>
          <p:cNvPr id="1053" name="Freeform 598"/>
          <p:cNvSpPr/>
          <p:nvPr/>
        </p:nvSpPr>
        <p:spPr>
          <a:xfrm>
            <a:off x="4980180" y="2624866"/>
            <a:ext cx="367839" cy="369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09" y="0"/>
                  <a:pt x="0" y="4809"/>
                  <a:pt x="0" y="10800"/>
                </a:cubicBezTo>
                <a:cubicBezTo>
                  <a:pt x="0" y="16748"/>
                  <a:pt x="4809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09"/>
                  <a:pt x="16748" y="0"/>
                  <a:pt x="10800" y="0"/>
                </a:cubicBezTo>
                <a:close/>
                <a:moveTo>
                  <a:pt x="16959" y="7045"/>
                </a:moveTo>
                <a:cubicBezTo>
                  <a:pt x="7973" y="16073"/>
                  <a:pt x="7973" y="16073"/>
                  <a:pt x="7973" y="16073"/>
                </a:cubicBezTo>
                <a:cubicBezTo>
                  <a:pt x="7847" y="16158"/>
                  <a:pt x="7763" y="16200"/>
                  <a:pt x="7636" y="16200"/>
                </a:cubicBezTo>
                <a:cubicBezTo>
                  <a:pt x="7509" y="16200"/>
                  <a:pt x="7425" y="16158"/>
                  <a:pt x="7298" y="16073"/>
                </a:cubicBezTo>
                <a:cubicBezTo>
                  <a:pt x="4177" y="12909"/>
                  <a:pt x="4177" y="12909"/>
                  <a:pt x="4177" y="12909"/>
                </a:cubicBezTo>
                <a:cubicBezTo>
                  <a:pt x="4008" y="12741"/>
                  <a:pt x="4008" y="12445"/>
                  <a:pt x="4177" y="12277"/>
                </a:cubicBezTo>
                <a:cubicBezTo>
                  <a:pt x="4345" y="12108"/>
                  <a:pt x="4641" y="12108"/>
                  <a:pt x="4809" y="12277"/>
                </a:cubicBezTo>
                <a:cubicBezTo>
                  <a:pt x="7636" y="15103"/>
                  <a:pt x="7636" y="15103"/>
                  <a:pt x="7636" y="15103"/>
                </a:cubicBezTo>
                <a:cubicBezTo>
                  <a:pt x="16327" y="6413"/>
                  <a:pt x="16327" y="6413"/>
                  <a:pt x="16327" y="6413"/>
                </a:cubicBezTo>
                <a:cubicBezTo>
                  <a:pt x="16495" y="6244"/>
                  <a:pt x="16791" y="6244"/>
                  <a:pt x="16959" y="6413"/>
                </a:cubicBezTo>
                <a:cubicBezTo>
                  <a:pt x="17128" y="6581"/>
                  <a:pt x="17128" y="6877"/>
                  <a:pt x="16959" y="704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200"/>
            </a:pPr>
          </a:p>
        </p:txBody>
      </p:sp>
      <p:sp>
        <p:nvSpPr>
          <p:cNvPr id="1054" name="Freeform 598"/>
          <p:cNvSpPr/>
          <p:nvPr/>
        </p:nvSpPr>
        <p:spPr>
          <a:xfrm>
            <a:off x="4980180" y="3579678"/>
            <a:ext cx="367839" cy="369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09" y="0"/>
                  <a:pt x="0" y="4809"/>
                  <a:pt x="0" y="10800"/>
                </a:cubicBezTo>
                <a:cubicBezTo>
                  <a:pt x="0" y="16748"/>
                  <a:pt x="4809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09"/>
                  <a:pt x="16748" y="0"/>
                  <a:pt x="10800" y="0"/>
                </a:cubicBezTo>
                <a:close/>
                <a:moveTo>
                  <a:pt x="16959" y="7045"/>
                </a:moveTo>
                <a:cubicBezTo>
                  <a:pt x="7973" y="16073"/>
                  <a:pt x="7973" y="16073"/>
                  <a:pt x="7973" y="16073"/>
                </a:cubicBezTo>
                <a:cubicBezTo>
                  <a:pt x="7847" y="16158"/>
                  <a:pt x="7763" y="16200"/>
                  <a:pt x="7636" y="16200"/>
                </a:cubicBezTo>
                <a:cubicBezTo>
                  <a:pt x="7509" y="16200"/>
                  <a:pt x="7425" y="16158"/>
                  <a:pt x="7298" y="16073"/>
                </a:cubicBezTo>
                <a:cubicBezTo>
                  <a:pt x="4177" y="12909"/>
                  <a:pt x="4177" y="12909"/>
                  <a:pt x="4177" y="12909"/>
                </a:cubicBezTo>
                <a:cubicBezTo>
                  <a:pt x="4008" y="12741"/>
                  <a:pt x="4008" y="12445"/>
                  <a:pt x="4177" y="12277"/>
                </a:cubicBezTo>
                <a:cubicBezTo>
                  <a:pt x="4345" y="12108"/>
                  <a:pt x="4641" y="12108"/>
                  <a:pt x="4809" y="12277"/>
                </a:cubicBezTo>
                <a:cubicBezTo>
                  <a:pt x="7636" y="15103"/>
                  <a:pt x="7636" y="15103"/>
                  <a:pt x="7636" y="15103"/>
                </a:cubicBezTo>
                <a:cubicBezTo>
                  <a:pt x="16327" y="6413"/>
                  <a:pt x="16327" y="6413"/>
                  <a:pt x="16327" y="6413"/>
                </a:cubicBezTo>
                <a:cubicBezTo>
                  <a:pt x="16495" y="6244"/>
                  <a:pt x="16791" y="6244"/>
                  <a:pt x="16959" y="6413"/>
                </a:cubicBezTo>
                <a:cubicBezTo>
                  <a:pt x="17128" y="6581"/>
                  <a:pt x="17128" y="6877"/>
                  <a:pt x="16959" y="704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200"/>
            </a:pPr>
          </a:p>
        </p:txBody>
      </p:sp>
      <p:sp>
        <p:nvSpPr>
          <p:cNvPr id="1055" name="Cross Dk"/>
          <p:cNvSpPr/>
          <p:nvPr/>
        </p:nvSpPr>
        <p:spPr>
          <a:xfrm>
            <a:off x="4980180" y="4766557"/>
            <a:ext cx="365804" cy="367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09" y="0"/>
                  <a:pt x="0" y="4809"/>
                  <a:pt x="0" y="10800"/>
                </a:cubicBezTo>
                <a:cubicBezTo>
                  <a:pt x="0" y="16748"/>
                  <a:pt x="4809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09"/>
                  <a:pt x="16748" y="0"/>
                  <a:pt x="10800" y="0"/>
                </a:cubicBezTo>
                <a:close/>
                <a:moveTo>
                  <a:pt x="16073" y="15398"/>
                </a:moveTo>
                <a:cubicBezTo>
                  <a:pt x="16242" y="15609"/>
                  <a:pt x="16242" y="15863"/>
                  <a:pt x="16073" y="16073"/>
                </a:cubicBezTo>
                <a:cubicBezTo>
                  <a:pt x="15947" y="16158"/>
                  <a:pt x="15862" y="16200"/>
                  <a:pt x="15736" y="16200"/>
                </a:cubicBezTo>
                <a:cubicBezTo>
                  <a:pt x="15609" y="16200"/>
                  <a:pt x="15525" y="16158"/>
                  <a:pt x="15398" y="16073"/>
                </a:cubicBezTo>
                <a:cubicBezTo>
                  <a:pt x="10800" y="11433"/>
                  <a:pt x="10800" y="11433"/>
                  <a:pt x="10800" y="11433"/>
                </a:cubicBezTo>
                <a:cubicBezTo>
                  <a:pt x="6159" y="16073"/>
                  <a:pt x="6159" y="16073"/>
                  <a:pt x="6159" y="16073"/>
                </a:cubicBezTo>
                <a:cubicBezTo>
                  <a:pt x="6075" y="16158"/>
                  <a:pt x="5948" y="16200"/>
                  <a:pt x="5822" y="16200"/>
                </a:cubicBezTo>
                <a:cubicBezTo>
                  <a:pt x="5738" y="16200"/>
                  <a:pt x="5611" y="16158"/>
                  <a:pt x="5527" y="16073"/>
                </a:cubicBezTo>
                <a:cubicBezTo>
                  <a:pt x="5358" y="15863"/>
                  <a:pt x="5358" y="15609"/>
                  <a:pt x="5527" y="15398"/>
                </a:cubicBezTo>
                <a:cubicBezTo>
                  <a:pt x="10167" y="10800"/>
                  <a:pt x="10167" y="10800"/>
                  <a:pt x="10167" y="10800"/>
                </a:cubicBezTo>
                <a:cubicBezTo>
                  <a:pt x="5527" y="6159"/>
                  <a:pt x="5527" y="6159"/>
                  <a:pt x="5527" y="6159"/>
                </a:cubicBezTo>
                <a:cubicBezTo>
                  <a:pt x="5358" y="5991"/>
                  <a:pt x="5358" y="5695"/>
                  <a:pt x="5527" y="5527"/>
                </a:cubicBezTo>
                <a:cubicBezTo>
                  <a:pt x="5695" y="5358"/>
                  <a:pt x="5991" y="5358"/>
                  <a:pt x="6159" y="5527"/>
                </a:cubicBezTo>
                <a:cubicBezTo>
                  <a:pt x="10800" y="10167"/>
                  <a:pt x="10800" y="10167"/>
                  <a:pt x="10800" y="10167"/>
                </a:cubicBezTo>
                <a:cubicBezTo>
                  <a:pt x="15398" y="5527"/>
                  <a:pt x="15398" y="5527"/>
                  <a:pt x="15398" y="5527"/>
                </a:cubicBezTo>
                <a:cubicBezTo>
                  <a:pt x="15609" y="5358"/>
                  <a:pt x="15862" y="5358"/>
                  <a:pt x="16073" y="5527"/>
                </a:cubicBezTo>
                <a:cubicBezTo>
                  <a:pt x="16242" y="5695"/>
                  <a:pt x="16242" y="5991"/>
                  <a:pt x="16073" y="6159"/>
                </a:cubicBezTo>
                <a:cubicBezTo>
                  <a:pt x="11433" y="10800"/>
                  <a:pt x="11433" y="10800"/>
                  <a:pt x="11433" y="10800"/>
                </a:cubicBezTo>
                <a:lnTo>
                  <a:pt x="16073" y="15398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200"/>
            </a:pPr>
          </a:p>
        </p:txBody>
      </p:sp>
      <p:sp>
        <p:nvSpPr>
          <p:cNvPr id="1056" name="Cross Dk"/>
          <p:cNvSpPr/>
          <p:nvPr/>
        </p:nvSpPr>
        <p:spPr>
          <a:xfrm>
            <a:off x="4980178" y="5859564"/>
            <a:ext cx="365804" cy="367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09" y="0"/>
                  <a:pt x="0" y="4809"/>
                  <a:pt x="0" y="10800"/>
                </a:cubicBezTo>
                <a:cubicBezTo>
                  <a:pt x="0" y="16748"/>
                  <a:pt x="4809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09"/>
                  <a:pt x="16748" y="0"/>
                  <a:pt x="10800" y="0"/>
                </a:cubicBezTo>
                <a:close/>
                <a:moveTo>
                  <a:pt x="16073" y="15398"/>
                </a:moveTo>
                <a:cubicBezTo>
                  <a:pt x="16242" y="15609"/>
                  <a:pt x="16242" y="15863"/>
                  <a:pt x="16073" y="16073"/>
                </a:cubicBezTo>
                <a:cubicBezTo>
                  <a:pt x="15947" y="16158"/>
                  <a:pt x="15862" y="16200"/>
                  <a:pt x="15736" y="16200"/>
                </a:cubicBezTo>
                <a:cubicBezTo>
                  <a:pt x="15609" y="16200"/>
                  <a:pt x="15525" y="16158"/>
                  <a:pt x="15398" y="16073"/>
                </a:cubicBezTo>
                <a:cubicBezTo>
                  <a:pt x="10800" y="11433"/>
                  <a:pt x="10800" y="11433"/>
                  <a:pt x="10800" y="11433"/>
                </a:cubicBezTo>
                <a:cubicBezTo>
                  <a:pt x="6159" y="16073"/>
                  <a:pt x="6159" y="16073"/>
                  <a:pt x="6159" y="16073"/>
                </a:cubicBezTo>
                <a:cubicBezTo>
                  <a:pt x="6075" y="16158"/>
                  <a:pt x="5948" y="16200"/>
                  <a:pt x="5822" y="16200"/>
                </a:cubicBezTo>
                <a:cubicBezTo>
                  <a:pt x="5738" y="16200"/>
                  <a:pt x="5611" y="16158"/>
                  <a:pt x="5527" y="16073"/>
                </a:cubicBezTo>
                <a:cubicBezTo>
                  <a:pt x="5358" y="15863"/>
                  <a:pt x="5358" y="15609"/>
                  <a:pt x="5527" y="15398"/>
                </a:cubicBezTo>
                <a:cubicBezTo>
                  <a:pt x="10167" y="10800"/>
                  <a:pt x="10167" y="10800"/>
                  <a:pt x="10167" y="10800"/>
                </a:cubicBezTo>
                <a:cubicBezTo>
                  <a:pt x="5527" y="6159"/>
                  <a:pt x="5527" y="6159"/>
                  <a:pt x="5527" y="6159"/>
                </a:cubicBezTo>
                <a:cubicBezTo>
                  <a:pt x="5358" y="5991"/>
                  <a:pt x="5358" y="5695"/>
                  <a:pt x="5527" y="5527"/>
                </a:cubicBezTo>
                <a:cubicBezTo>
                  <a:pt x="5695" y="5358"/>
                  <a:pt x="5991" y="5358"/>
                  <a:pt x="6159" y="5527"/>
                </a:cubicBezTo>
                <a:cubicBezTo>
                  <a:pt x="10800" y="10167"/>
                  <a:pt x="10800" y="10167"/>
                  <a:pt x="10800" y="10167"/>
                </a:cubicBezTo>
                <a:cubicBezTo>
                  <a:pt x="15398" y="5527"/>
                  <a:pt x="15398" y="5527"/>
                  <a:pt x="15398" y="5527"/>
                </a:cubicBezTo>
                <a:cubicBezTo>
                  <a:pt x="15609" y="5358"/>
                  <a:pt x="15862" y="5358"/>
                  <a:pt x="16073" y="5527"/>
                </a:cubicBezTo>
                <a:cubicBezTo>
                  <a:pt x="16242" y="5695"/>
                  <a:pt x="16242" y="5991"/>
                  <a:pt x="16073" y="6159"/>
                </a:cubicBezTo>
                <a:cubicBezTo>
                  <a:pt x="11433" y="10800"/>
                  <a:pt x="11433" y="10800"/>
                  <a:pt x="11433" y="10800"/>
                </a:cubicBezTo>
                <a:lnTo>
                  <a:pt x="16073" y="15398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200"/>
            </a:pPr>
          </a:p>
        </p:txBody>
      </p:sp>
      <p:sp>
        <p:nvSpPr>
          <p:cNvPr id="1057" name="Rectangle 34"/>
          <p:cNvSpPr txBox="1"/>
          <p:nvPr/>
        </p:nvSpPr>
        <p:spPr>
          <a:xfrm>
            <a:off x="8512701" y="2578657"/>
            <a:ext cx="1829661" cy="33368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/>
            <a:r>
              <a:t>Smaller prediction variance, even with correlated predictors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Easy to tune parameters 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Difficult to interpret decision rules- often viewed as “black box” </a:t>
            </a:r>
          </a:p>
        </p:txBody>
      </p:sp>
      <p:sp>
        <p:nvSpPr>
          <p:cNvPr id="1058" name="Freeform 598"/>
          <p:cNvSpPr/>
          <p:nvPr/>
        </p:nvSpPr>
        <p:spPr>
          <a:xfrm>
            <a:off x="8051955" y="2624866"/>
            <a:ext cx="367839" cy="369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09" y="0"/>
                  <a:pt x="0" y="4809"/>
                  <a:pt x="0" y="10800"/>
                </a:cubicBezTo>
                <a:cubicBezTo>
                  <a:pt x="0" y="16748"/>
                  <a:pt x="4809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09"/>
                  <a:pt x="16748" y="0"/>
                  <a:pt x="10800" y="0"/>
                </a:cubicBezTo>
                <a:close/>
                <a:moveTo>
                  <a:pt x="16959" y="7045"/>
                </a:moveTo>
                <a:cubicBezTo>
                  <a:pt x="7973" y="16073"/>
                  <a:pt x="7973" y="16073"/>
                  <a:pt x="7973" y="16073"/>
                </a:cubicBezTo>
                <a:cubicBezTo>
                  <a:pt x="7847" y="16158"/>
                  <a:pt x="7763" y="16200"/>
                  <a:pt x="7636" y="16200"/>
                </a:cubicBezTo>
                <a:cubicBezTo>
                  <a:pt x="7509" y="16200"/>
                  <a:pt x="7425" y="16158"/>
                  <a:pt x="7298" y="16073"/>
                </a:cubicBezTo>
                <a:cubicBezTo>
                  <a:pt x="4177" y="12909"/>
                  <a:pt x="4177" y="12909"/>
                  <a:pt x="4177" y="12909"/>
                </a:cubicBezTo>
                <a:cubicBezTo>
                  <a:pt x="4008" y="12741"/>
                  <a:pt x="4008" y="12445"/>
                  <a:pt x="4177" y="12277"/>
                </a:cubicBezTo>
                <a:cubicBezTo>
                  <a:pt x="4345" y="12108"/>
                  <a:pt x="4641" y="12108"/>
                  <a:pt x="4809" y="12277"/>
                </a:cubicBezTo>
                <a:cubicBezTo>
                  <a:pt x="7636" y="15103"/>
                  <a:pt x="7636" y="15103"/>
                  <a:pt x="7636" y="15103"/>
                </a:cubicBezTo>
                <a:cubicBezTo>
                  <a:pt x="16327" y="6413"/>
                  <a:pt x="16327" y="6413"/>
                  <a:pt x="16327" y="6413"/>
                </a:cubicBezTo>
                <a:cubicBezTo>
                  <a:pt x="16495" y="6244"/>
                  <a:pt x="16791" y="6244"/>
                  <a:pt x="16959" y="6413"/>
                </a:cubicBezTo>
                <a:cubicBezTo>
                  <a:pt x="17128" y="6581"/>
                  <a:pt x="17128" y="6877"/>
                  <a:pt x="16959" y="704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200"/>
            </a:pPr>
          </a:p>
        </p:txBody>
      </p:sp>
      <p:sp>
        <p:nvSpPr>
          <p:cNvPr id="1059" name="Freeform 598"/>
          <p:cNvSpPr/>
          <p:nvPr/>
        </p:nvSpPr>
        <p:spPr>
          <a:xfrm>
            <a:off x="8051955" y="4163535"/>
            <a:ext cx="367839" cy="3696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09" y="0"/>
                  <a:pt x="0" y="4809"/>
                  <a:pt x="0" y="10800"/>
                </a:cubicBezTo>
                <a:cubicBezTo>
                  <a:pt x="0" y="16748"/>
                  <a:pt x="4809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09"/>
                  <a:pt x="16748" y="0"/>
                  <a:pt x="10800" y="0"/>
                </a:cubicBezTo>
                <a:close/>
                <a:moveTo>
                  <a:pt x="16959" y="7045"/>
                </a:moveTo>
                <a:cubicBezTo>
                  <a:pt x="7973" y="16073"/>
                  <a:pt x="7973" y="16073"/>
                  <a:pt x="7973" y="16073"/>
                </a:cubicBezTo>
                <a:cubicBezTo>
                  <a:pt x="7847" y="16158"/>
                  <a:pt x="7763" y="16200"/>
                  <a:pt x="7636" y="16200"/>
                </a:cubicBezTo>
                <a:cubicBezTo>
                  <a:pt x="7509" y="16200"/>
                  <a:pt x="7425" y="16158"/>
                  <a:pt x="7298" y="16073"/>
                </a:cubicBezTo>
                <a:cubicBezTo>
                  <a:pt x="4177" y="12909"/>
                  <a:pt x="4177" y="12909"/>
                  <a:pt x="4177" y="12909"/>
                </a:cubicBezTo>
                <a:cubicBezTo>
                  <a:pt x="4008" y="12741"/>
                  <a:pt x="4008" y="12445"/>
                  <a:pt x="4177" y="12277"/>
                </a:cubicBezTo>
                <a:cubicBezTo>
                  <a:pt x="4345" y="12108"/>
                  <a:pt x="4641" y="12108"/>
                  <a:pt x="4809" y="12277"/>
                </a:cubicBezTo>
                <a:cubicBezTo>
                  <a:pt x="7636" y="15103"/>
                  <a:pt x="7636" y="15103"/>
                  <a:pt x="7636" y="15103"/>
                </a:cubicBezTo>
                <a:cubicBezTo>
                  <a:pt x="16327" y="6413"/>
                  <a:pt x="16327" y="6413"/>
                  <a:pt x="16327" y="6413"/>
                </a:cubicBezTo>
                <a:cubicBezTo>
                  <a:pt x="16495" y="6244"/>
                  <a:pt x="16791" y="6244"/>
                  <a:pt x="16959" y="6413"/>
                </a:cubicBezTo>
                <a:cubicBezTo>
                  <a:pt x="17128" y="6581"/>
                  <a:pt x="17128" y="6877"/>
                  <a:pt x="16959" y="7045"/>
                </a:cubicBez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200"/>
            </a:pPr>
          </a:p>
        </p:txBody>
      </p:sp>
      <p:sp>
        <p:nvSpPr>
          <p:cNvPr id="1060" name="Cross Dk"/>
          <p:cNvSpPr/>
          <p:nvPr/>
        </p:nvSpPr>
        <p:spPr>
          <a:xfrm>
            <a:off x="8053989" y="5334572"/>
            <a:ext cx="365804" cy="367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4809" y="0"/>
                  <a:pt x="0" y="4809"/>
                  <a:pt x="0" y="10800"/>
                </a:cubicBezTo>
                <a:cubicBezTo>
                  <a:pt x="0" y="16748"/>
                  <a:pt x="4809" y="21600"/>
                  <a:pt x="10800" y="21600"/>
                </a:cubicBezTo>
                <a:cubicBezTo>
                  <a:pt x="16748" y="21600"/>
                  <a:pt x="21600" y="16748"/>
                  <a:pt x="21600" y="10800"/>
                </a:cubicBezTo>
                <a:cubicBezTo>
                  <a:pt x="21600" y="4809"/>
                  <a:pt x="16748" y="0"/>
                  <a:pt x="10800" y="0"/>
                </a:cubicBezTo>
                <a:close/>
                <a:moveTo>
                  <a:pt x="16073" y="15398"/>
                </a:moveTo>
                <a:cubicBezTo>
                  <a:pt x="16242" y="15609"/>
                  <a:pt x="16242" y="15863"/>
                  <a:pt x="16073" y="16073"/>
                </a:cubicBezTo>
                <a:cubicBezTo>
                  <a:pt x="15947" y="16158"/>
                  <a:pt x="15862" y="16200"/>
                  <a:pt x="15736" y="16200"/>
                </a:cubicBezTo>
                <a:cubicBezTo>
                  <a:pt x="15609" y="16200"/>
                  <a:pt x="15525" y="16158"/>
                  <a:pt x="15398" y="16073"/>
                </a:cubicBezTo>
                <a:cubicBezTo>
                  <a:pt x="10800" y="11433"/>
                  <a:pt x="10800" y="11433"/>
                  <a:pt x="10800" y="11433"/>
                </a:cubicBezTo>
                <a:cubicBezTo>
                  <a:pt x="6159" y="16073"/>
                  <a:pt x="6159" y="16073"/>
                  <a:pt x="6159" y="16073"/>
                </a:cubicBezTo>
                <a:cubicBezTo>
                  <a:pt x="6075" y="16158"/>
                  <a:pt x="5948" y="16200"/>
                  <a:pt x="5822" y="16200"/>
                </a:cubicBezTo>
                <a:cubicBezTo>
                  <a:pt x="5738" y="16200"/>
                  <a:pt x="5611" y="16158"/>
                  <a:pt x="5527" y="16073"/>
                </a:cubicBezTo>
                <a:cubicBezTo>
                  <a:pt x="5358" y="15863"/>
                  <a:pt x="5358" y="15609"/>
                  <a:pt x="5527" y="15398"/>
                </a:cubicBezTo>
                <a:cubicBezTo>
                  <a:pt x="10167" y="10800"/>
                  <a:pt x="10167" y="10800"/>
                  <a:pt x="10167" y="10800"/>
                </a:cubicBezTo>
                <a:cubicBezTo>
                  <a:pt x="5527" y="6159"/>
                  <a:pt x="5527" y="6159"/>
                  <a:pt x="5527" y="6159"/>
                </a:cubicBezTo>
                <a:cubicBezTo>
                  <a:pt x="5358" y="5991"/>
                  <a:pt x="5358" y="5695"/>
                  <a:pt x="5527" y="5527"/>
                </a:cubicBezTo>
                <a:cubicBezTo>
                  <a:pt x="5695" y="5358"/>
                  <a:pt x="5991" y="5358"/>
                  <a:pt x="6159" y="5527"/>
                </a:cubicBezTo>
                <a:cubicBezTo>
                  <a:pt x="10800" y="10167"/>
                  <a:pt x="10800" y="10167"/>
                  <a:pt x="10800" y="10167"/>
                </a:cubicBezTo>
                <a:cubicBezTo>
                  <a:pt x="15398" y="5527"/>
                  <a:pt x="15398" y="5527"/>
                  <a:pt x="15398" y="5527"/>
                </a:cubicBezTo>
                <a:cubicBezTo>
                  <a:pt x="15609" y="5358"/>
                  <a:pt x="15862" y="5358"/>
                  <a:pt x="16073" y="5527"/>
                </a:cubicBezTo>
                <a:cubicBezTo>
                  <a:pt x="16242" y="5695"/>
                  <a:pt x="16242" y="5991"/>
                  <a:pt x="16073" y="6159"/>
                </a:cubicBezTo>
                <a:cubicBezTo>
                  <a:pt x="11433" y="10800"/>
                  <a:pt x="11433" y="10800"/>
                  <a:pt x="11433" y="10800"/>
                </a:cubicBezTo>
                <a:lnTo>
                  <a:pt x="16073" y="15398"/>
                </a:lnTo>
                <a:close/>
              </a:path>
            </a:pathLst>
          </a:custGeom>
          <a:solidFill>
            <a:srgbClr val="FF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200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Shape 737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1063" name="Shape 738"/>
          <p:cNvSpPr txBox="1"/>
          <p:nvPr/>
        </p:nvSpPr>
        <p:spPr>
          <a:xfrm>
            <a:off x="635000" y="1473199"/>
            <a:ext cx="11734800" cy="1651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8333"/>
              </a:lnSpc>
              <a:defRPr>
                <a:latin typeface="Oswald"/>
                <a:ea typeface="Oswald"/>
                <a:cs typeface="Oswald"/>
                <a:sym typeface="Oswald"/>
              </a:defRPr>
            </a:pPr>
          </a:p>
          <a:p>
            <a:pPr>
              <a:lnSpc>
                <a:spcPct val="88333"/>
              </a:lnSpc>
              <a:defRPr b="1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CITATIONS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Shape 579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THANKS FOR THE FOLLOWING</a:t>
            </a:r>
          </a:p>
        </p:txBody>
      </p:sp>
      <p:sp>
        <p:nvSpPr>
          <p:cNvPr id="1066" name="Shape 580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</p:spPr>
        <p:txBody>
          <a:bodyPr lIns="0" tIns="0" rIns="0" bIns="0"/>
          <a:lstStyle>
            <a:lvl1pPr defTabSz="795527">
              <a:defRPr b="1" sz="4698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CITATIONS</a:t>
            </a:r>
          </a:p>
        </p:txBody>
      </p:sp>
      <p:sp>
        <p:nvSpPr>
          <p:cNvPr id="1067" name="Shape 581"/>
          <p:cNvSpPr txBox="1"/>
          <p:nvPr>
            <p:ph type="body" idx="1"/>
          </p:nvPr>
        </p:nvSpPr>
        <p:spPr>
          <a:xfrm>
            <a:off x="632055" y="2412999"/>
            <a:ext cx="11734801" cy="3810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28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03200" indent="-256540">
              <a:buSzPct val="100000"/>
              <a:buFont typeface="Georgia"/>
              <a:buChar char="‣"/>
              <a:defRPr i="1" sz="2800">
                <a:latin typeface="Georgia"/>
                <a:ea typeface="Georgia"/>
                <a:cs typeface="Georgia"/>
                <a:sym typeface="Georgia"/>
              </a:defRPr>
            </a:pPr>
            <a:r>
              <a:t>Decision Tree Visualization:</a:t>
            </a:r>
            <a:r>
              <a:rPr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i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https://littleml.files.wordpress.com/2012/01/screen-shot-2012-01-23-at-10-00-17-am1.png</a:t>
            </a:r>
            <a:r>
              <a:rPr i="0"/>
              <a:t> </a:t>
            </a:r>
            <a:endParaRPr i="0"/>
          </a:p>
          <a:p>
            <a:pPr marL="203200" indent="-256540">
              <a:buSzPct val="100000"/>
              <a:buFont typeface="Georgia"/>
              <a:buChar char="‣"/>
              <a:defRPr sz="28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03200" indent="-256540">
              <a:buSzPct val="100000"/>
              <a:buFont typeface="Georgia"/>
              <a:buChar char="‣"/>
              <a:defRPr i="1" sz="2800">
                <a:latin typeface="Georgia"/>
                <a:ea typeface="Georgia"/>
                <a:cs typeface="Georgia"/>
                <a:sym typeface="Georgia"/>
              </a:defRPr>
            </a:pPr>
            <a:r>
              <a:t>90's Flowchart, </a:t>
            </a:r>
            <a:r>
              <a:rPr i="0"/>
              <a:t>Munroe, Randall: </a:t>
            </a:r>
            <a:r>
              <a:rPr i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https://xkcd.com/210/</a:t>
            </a:r>
            <a:r>
              <a:rPr i="0"/>
              <a:t> </a:t>
            </a:r>
            <a:endParaRPr i="0"/>
          </a:p>
          <a:p>
            <a:pPr marL="203200" indent="-256540">
              <a:buSzPct val="100000"/>
              <a:buFont typeface="Georgia"/>
              <a:buChar char="‣"/>
              <a:defRPr sz="28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03200" indent="-256540">
              <a:buSzPct val="100000"/>
              <a:buFont typeface="Georgia"/>
              <a:buChar char="‣"/>
              <a:defRPr i="1" sz="2800">
                <a:latin typeface="Georgia"/>
                <a:ea typeface="Georgia"/>
                <a:cs typeface="Georgia"/>
                <a:sym typeface="Georgia"/>
              </a:defRPr>
            </a:pPr>
            <a:r>
              <a:t>Questions on some data-mining algorithms</a:t>
            </a:r>
            <a:r>
              <a:rPr i="0"/>
              <a:t>: </a:t>
            </a:r>
            <a:r>
              <a:rPr i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https://stackoverflow.com/questions/4084668/questions-on-some-data-mining-algorithms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Shape 579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THANKS FOR THE FOLLOWING</a:t>
            </a:r>
          </a:p>
        </p:txBody>
      </p:sp>
      <p:sp>
        <p:nvSpPr>
          <p:cNvPr id="1070" name="Shape 580"/>
          <p:cNvSpPr txBox="1"/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</p:spPr>
        <p:txBody>
          <a:bodyPr lIns="0" tIns="0" rIns="0" bIns="0"/>
          <a:lstStyle>
            <a:lvl1pPr defTabSz="795527">
              <a:defRPr b="1" sz="4698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CITATIONS</a:t>
            </a:r>
          </a:p>
        </p:txBody>
      </p:sp>
      <p:sp>
        <p:nvSpPr>
          <p:cNvPr id="1071" name="Shape 581"/>
          <p:cNvSpPr txBox="1"/>
          <p:nvPr>
            <p:ph type="body" idx="1"/>
          </p:nvPr>
        </p:nvSpPr>
        <p:spPr>
          <a:xfrm>
            <a:off x="632055" y="2412999"/>
            <a:ext cx="11734801" cy="3810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28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03200" indent="-256540">
              <a:buSzPct val="100000"/>
              <a:buFont typeface="Georgia"/>
              <a:buChar char="‣"/>
              <a:defRPr i="1" sz="2800">
                <a:latin typeface="Georgia"/>
                <a:ea typeface="Georgia"/>
                <a:cs typeface="Georgia"/>
                <a:sym typeface="Georgia"/>
              </a:defRPr>
            </a:pPr>
            <a:r>
              <a:t>An Introduction to Statistical Learning</a:t>
            </a:r>
            <a:r>
              <a:rPr i="0"/>
              <a:t>, James, G et al (2013): </a:t>
            </a:r>
            <a:r>
              <a:rPr i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http://www-bcf.usc.edu/~gareth/ISL/getbook.html</a:t>
            </a:r>
            <a:r>
              <a:rPr i="0"/>
              <a:t> </a:t>
            </a:r>
            <a:endParaRPr i="0"/>
          </a:p>
          <a:p>
            <a:pPr marL="203200" indent="-256540">
              <a:buSzPct val="100000"/>
              <a:buFont typeface="Georgia"/>
              <a:buChar char="‣"/>
              <a:defRPr sz="28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03200" indent="-256540">
              <a:buSzPct val="100000"/>
              <a:buFont typeface="Georgia"/>
              <a:buChar char="‣"/>
              <a:defRPr i="1" sz="2800">
                <a:latin typeface="Georgia"/>
                <a:ea typeface="Georgia"/>
                <a:cs typeface="Georgia"/>
                <a:sym typeface="Georgia"/>
              </a:defRPr>
            </a:pPr>
            <a:r>
              <a:t>The Lorax (Character), </a:t>
            </a:r>
            <a:r>
              <a:rPr i="0"/>
              <a:t>Seuss Wikia: </a:t>
            </a:r>
            <a:r>
              <a:rPr i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http://seuss.wikia.com/wiki/The_Lorax_(Character)</a:t>
            </a:r>
            <a:r>
              <a:rPr i="0"/>
              <a:t> </a:t>
            </a:r>
            <a:endParaRPr i="0"/>
          </a:p>
          <a:p>
            <a:pPr marL="203200" indent="-256540">
              <a:buSzPct val="100000"/>
              <a:buFont typeface="Georgia"/>
              <a:buChar char="‣"/>
              <a:defRPr sz="28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03200" indent="-256540">
              <a:buSzPct val="100000"/>
              <a:buFont typeface="Georgia"/>
              <a:buChar char="‣"/>
              <a:defRPr i="1" sz="2800">
                <a:latin typeface="Georgia"/>
                <a:ea typeface="Georgia"/>
                <a:cs typeface="Georgia"/>
                <a:sym typeface="Georgia"/>
              </a:defRPr>
            </a:pPr>
            <a:r>
              <a:t>Classification and Regression Trees</a:t>
            </a:r>
            <a:r>
              <a:rPr i="0"/>
              <a:t>, Cosma Shalizi: </a:t>
            </a:r>
            <a:r>
              <a:rPr i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http://www.stat.cmu.edu/~cshalizi/350/lectures/22/lecture-22.pdf</a:t>
            </a:r>
            <a:r>
              <a:rPr i="0"/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263"/>
          <p:cNvSpPr txBox="1"/>
          <p:nvPr/>
        </p:nvSpPr>
        <p:spPr>
          <a:xfrm>
            <a:off x="635000" y="736599"/>
            <a:ext cx="9776099" cy="144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WHERE ARE WE IN THE DATA SCIENCE WORKFLOW?</a:t>
            </a:r>
          </a:p>
        </p:txBody>
      </p:sp>
      <p:sp>
        <p:nvSpPr>
          <p:cNvPr id="396" name="Shape 264"/>
          <p:cNvSpPr txBox="1"/>
          <p:nvPr>
            <p:ph type="body" idx="1"/>
          </p:nvPr>
        </p:nvSpPr>
        <p:spPr>
          <a:xfrm>
            <a:off x="635006" y="1292774"/>
            <a:ext cx="11734801" cy="3809999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28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03200" indent="-256540">
              <a:buClr>
                <a:srgbClr val="000000"/>
              </a:buClr>
              <a:buSzPct val="100000"/>
              <a:buFont typeface="Georgia"/>
              <a:buChar char="‣"/>
              <a:defRPr sz="2800">
                <a:latin typeface="Georgia"/>
                <a:ea typeface="Georgia"/>
                <a:cs typeface="Georgia"/>
                <a:sym typeface="Georgia"/>
              </a:defRPr>
            </a:pPr>
            <a:r>
              <a:t>Data has been </a:t>
            </a:r>
            <a:r>
              <a:rPr b="1"/>
              <a:t>acquired</a:t>
            </a:r>
            <a:r>
              <a:t> and </a:t>
            </a:r>
            <a:r>
              <a:rPr b="1"/>
              <a:t>parsed.</a:t>
            </a:r>
            <a:endParaRPr b="1"/>
          </a:p>
          <a:p>
            <a:pPr>
              <a:defRPr b="1" sz="28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03200" indent="-256540">
              <a:buClr>
                <a:srgbClr val="000000"/>
              </a:buClr>
              <a:buSzPct val="100000"/>
              <a:buFont typeface="Georgia"/>
              <a:buChar char="‣"/>
              <a:defRPr sz="2800">
                <a:latin typeface="Georgia"/>
                <a:ea typeface="Georgia"/>
                <a:cs typeface="Georgia"/>
                <a:sym typeface="Georgia"/>
              </a:defRPr>
            </a:pPr>
            <a:r>
              <a:t>Today we’ll </a:t>
            </a:r>
            <a:r>
              <a:rPr b="1"/>
              <a:t>refine</a:t>
            </a:r>
            <a:r>
              <a:t> the data and </a:t>
            </a:r>
            <a:r>
              <a:rPr b="1"/>
              <a:t>build</a:t>
            </a:r>
            <a:r>
              <a:t> models (We’ll also use plots to </a:t>
            </a:r>
            <a:r>
              <a:rPr b="1"/>
              <a:t>represent</a:t>
            </a:r>
            <a:r>
              <a:t> the results).</a:t>
            </a:r>
          </a:p>
        </p:txBody>
      </p:sp>
      <p:pic>
        <p:nvPicPr>
          <p:cNvPr id="397" name="Shape 422" descr="Shape 422"/>
          <p:cNvPicPr>
            <a:picLocks noChangeAspect="1"/>
          </p:cNvPicPr>
          <p:nvPr/>
        </p:nvPicPr>
        <p:blipFill>
          <a:blip r:embed="rId2">
            <a:extLst/>
          </a:blip>
          <a:srcRect l="4767" t="0" r="74950" b="0"/>
          <a:stretch>
            <a:fillRect/>
          </a:stretch>
        </p:blipFill>
        <p:spPr>
          <a:xfrm>
            <a:off x="5186917" y="3565578"/>
            <a:ext cx="2630968" cy="34384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263"/>
          <p:cNvSpPr txBox="1"/>
          <p:nvPr/>
        </p:nvSpPr>
        <p:spPr>
          <a:xfrm>
            <a:off x="635000" y="736599"/>
            <a:ext cx="11734801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WHERE ARE WE IN THE MACHINE LEARNING UNIVERSE?</a:t>
            </a:r>
          </a:p>
        </p:txBody>
      </p:sp>
      <p:pic>
        <p:nvPicPr>
          <p:cNvPr id="40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19388" y="1334173"/>
            <a:ext cx="10113649" cy="5688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263"/>
          <p:cNvSpPr txBox="1"/>
          <p:nvPr/>
        </p:nvSpPr>
        <p:spPr>
          <a:xfrm>
            <a:off x="635000" y="736600"/>
            <a:ext cx="10707994" cy="96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COMMON TREE ALGORITHMS</a:t>
            </a:r>
          </a:p>
        </p:txBody>
      </p:sp>
      <p:pic>
        <p:nvPicPr>
          <p:cNvPr id="4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8305" y="1472066"/>
            <a:ext cx="9281384" cy="5617680"/>
          </a:xfrm>
          <a:prstGeom prst="rect">
            <a:avLst/>
          </a:prstGeom>
          <a:ln w="12700">
            <a:miter lim="400000"/>
          </a:ln>
        </p:spPr>
      </p:pic>
      <p:sp>
        <p:nvSpPr>
          <p:cNvPr id="404" name="Rectangle"/>
          <p:cNvSpPr/>
          <p:nvPr/>
        </p:nvSpPr>
        <p:spPr>
          <a:xfrm>
            <a:off x="1759892" y="5184477"/>
            <a:ext cx="8458209" cy="984152"/>
          </a:xfrm>
          <a:prstGeom prst="rect">
            <a:avLst/>
          </a:prstGeom>
          <a:ln w="88900">
            <a:solidFill>
              <a:srgbClr val="FA1113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518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INTRODUCTION</a:t>
            </a:r>
          </a:p>
        </p:txBody>
      </p:sp>
      <p:sp>
        <p:nvSpPr>
          <p:cNvPr id="407" name="Shape 519"/>
          <p:cNvSpPr txBox="1"/>
          <p:nvPr/>
        </p:nvSpPr>
        <p:spPr>
          <a:xfrm>
            <a:off x="635000" y="1473199"/>
            <a:ext cx="11734800" cy="16512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88333"/>
              </a:lnSpc>
              <a:defRPr>
                <a:latin typeface="Oswald"/>
                <a:ea typeface="Oswald"/>
                <a:cs typeface="Oswald"/>
                <a:sym typeface="Oswald"/>
              </a:defRPr>
            </a:pPr>
          </a:p>
          <a:p>
            <a:pPr>
              <a:lnSpc>
                <a:spcPct val="88333"/>
              </a:lnSpc>
              <a:defRPr b="1" sz="96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pPr>
            <a:r>
              <a:t>DECISION TREES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531"/>
          <p:cNvSpPr txBox="1"/>
          <p:nvPr>
            <p:ph type="body" idx="1"/>
          </p:nvPr>
        </p:nvSpPr>
        <p:spPr>
          <a:xfrm>
            <a:off x="635006" y="1325799"/>
            <a:ext cx="11734801" cy="3810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defRPr sz="2800">
                <a:latin typeface="Georgia"/>
                <a:ea typeface="Georgia"/>
                <a:cs typeface="Georgia"/>
                <a:sym typeface="Georgia"/>
              </a:defRPr>
            </a:pPr>
          </a:p>
          <a:p>
            <a:pPr marL="203200" indent="-256540">
              <a:buSzPct val="100000"/>
              <a:buFont typeface="Georgia"/>
              <a:buChar char="‣"/>
              <a:defRPr sz="2800">
                <a:latin typeface="Georgia"/>
                <a:ea typeface="Georgia"/>
                <a:cs typeface="Georgia"/>
                <a:sym typeface="Georgia"/>
              </a:defRPr>
            </a:pPr>
            <a:r>
              <a:t>Decision Trees are a machine learning model for </a:t>
            </a:r>
            <a:r>
              <a:rPr u="sng"/>
              <a:t>regression and classification</a:t>
            </a:r>
            <a:r>
              <a:t> that develops </a:t>
            </a:r>
            <a:r>
              <a:rPr i="1"/>
              <a:t>a series of yes/no rules</a:t>
            </a:r>
            <a:r>
              <a:t> to explain the differences present in the outcome variable.</a:t>
            </a:r>
          </a:p>
        </p:txBody>
      </p:sp>
      <p:sp>
        <p:nvSpPr>
          <p:cNvPr id="410" name="Shape 532"/>
          <p:cNvSpPr txBox="1"/>
          <p:nvPr/>
        </p:nvSpPr>
        <p:spPr>
          <a:xfrm>
            <a:off x="635000" y="736599"/>
            <a:ext cx="11734800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b="1" sz="32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pPr/>
            <a:r>
              <a:t>DECISION TREES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1EC9C6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